
<file path=[Content_Types].xml><?xml version="1.0" encoding="utf-8"?>
<Types xmlns="http://schemas.openxmlformats.org/package/2006/content-types">
  <Default Extension="png" ContentType="image/png"/>
  <Default Extension="glb" ContentType="model/gltf.binary"/>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13"/>
  </p:notesMasterIdLst>
  <p:sldIdLst>
    <p:sldId id="256" r:id="rId2"/>
    <p:sldId id="257" r:id="rId3"/>
    <p:sldId id="264" r:id="rId4"/>
    <p:sldId id="258" r:id="rId5"/>
    <p:sldId id="260" r:id="rId6"/>
    <p:sldId id="259" r:id="rId7"/>
    <p:sldId id="262" r:id="rId8"/>
    <p:sldId id="261" r:id="rId9"/>
    <p:sldId id="266" r:id="rId10"/>
    <p:sldId id="263" r:id="rId11"/>
    <p:sldId id="265"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030" autoAdjust="0"/>
    <p:restoredTop sz="85073" autoAdjust="0"/>
  </p:normalViewPr>
  <p:slideViewPr>
    <p:cSldViewPr snapToGrid="0">
      <p:cViewPr varScale="1">
        <p:scale>
          <a:sx n="80" d="100"/>
          <a:sy n="80" d="100"/>
        </p:scale>
        <p:origin x="96" y="22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692DA47-A365-4F82-8BB0-BD98671F9846}" type="datetimeFigureOut">
              <a:rPr kumimoji="1" lang="ja-JP" altLang="en-US" smtClean="0"/>
              <a:t>2020/11/11</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3690FA6-7D7B-415C-B557-2876107E191E}" type="slidenum">
              <a:rPr kumimoji="1" lang="ja-JP" altLang="en-US" smtClean="0"/>
              <a:t>‹#›</a:t>
            </a:fld>
            <a:endParaRPr kumimoji="1" lang="ja-JP" altLang="en-US"/>
          </a:p>
        </p:txBody>
      </p:sp>
    </p:spTree>
    <p:extLst>
      <p:ext uri="{BB962C8B-B14F-4D97-AF65-F5344CB8AC3E}">
        <p14:creationId xmlns:p14="http://schemas.microsoft.com/office/powerpoint/2010/main" val="1623297493"/>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平成</a:t>
            </a:r>
            <a:r>
              <a:rPr kumimoji="1" lang="en-US" altLang="ja-JP" dirty="0"/>
              <a:t>25</a:t>
            </a:r>
            <a:r>
              <a:rPr kumimoji="1" lang="ja-JP" altLang="en-US" dirty="0"/>
              <a:t>年に内閣府の実施した調査によると</a:t>
            </a:r>
            <a:r>
              <a:rPr kumimoji="1" lang="ja-JP" altLang="en-US" sz="1200" dirty="0"/>
              <a:t>日本国内の聴覚障害者数は３４万３千人であるという報告があります。</a:t>
            </a:r>
            <a:endParaRPr kumimoji="1" lang="en-US" altLang="ja-JP" sz="1200" dirty="0"/>
          </a:p>
          <a:p>
            <a:endParaRPr kumimoji="1" lang="ja-JP" altLang="en-US" dirty="0"/>
          </a:p>
        </p:txBody>
      </p:sp>
      <p:sp>
        <p:nvSpPr>
          <p:cNvPr id="4" name="スライド番号プレースホルダー 3"/>
          <p:cNvSpPr>
            <a:spLocks noGrp="1"/>
          </p:cNvSpPr>
          <p:nvPr>
            <p:ph type="sldNum" sz="quarter" idx="5"/>
          </p:nvPr>
        </p:nvSpPr>
        <p:spPr/>
        <p:txBody>
          <a:bodyPr/>
          <a:lstStyle/>
          <a:p>
            <a:fld id="{53690FA6-7D7B-415C-B557-2876107E191E}" type="slidenum">
              <a:rPr kumimoji="1" lang="ja-JP" altLang="en-US" smtClean="0"/>
              <a:t>2</a:t>
            </a:fld>
            <a:endParaRPr kumimoji="1" lang="ja-JP" altLang="en-US"/>
          </a:p>
        </p:txBody>
      </p:sp>
    </p:spTree>
    <p:extLst>
      <p:ext uri="{BB962C8B-B14F-4D97-AF65-F5344CB8AC3E}">
        <p14:creationId xmlns:p14="http://schemas.microsoft.com/office/powerpoint/2010/main" val="24796493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手話を学習する手段としては書籍、ビデオ、ウェブサイトなどがありますが</a:t>
            </a:r>
            <a:endParaRPr kumimoji="1" lang="en-US" altLang="ja-JP" dirty="0"/>
          </a:p>
          <a:p>
            <a:r>
              <a:rPr kumimoji="1" lang="ja-JP" altLang="en-US" dirty="0"/>
              <a:t>これらは固有の問題点を抱えています</a:t>
            </a:r>
            <a:endParaRPr kumimoji="1" lang="en-US" altLang="ja-JP" dirty="0"/>
          </a:p>
          <a:p>
            <a:r>
              <a:rPr kumimoji="1" lang="ja-JP" altLang="en-US" dirty="0"/>
              <a:t>例えば書籍であれば紙に描かれた絵を教材にしますので動きを持たせることができません</a:t>
            </a:r>
            <a:endParaRPr kumimoji="1" lang="en-US" altLang="ja-JP" dirty="0"/>
          </a:p>
          <a:p>
            <a:r>
              <a:rPr kumimoji="1" lang="ja-JP" altLang="en-US" dirty="0"/>
              <a:t>あらかじめ撮影された資料を用いているので視点方向が限られてきます</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教材を写真に撮影する都合上、利き手が反転</a:t>
            </a:r>
          </a:p>
          <a:p>
            <a:r>
              <a:rPr kumimoji="1" lang="ja-JP" altLang="en-US" dirty="0"/>
              <a:t>インタラクティブな教材ではなく合否の判定ができない</a:t>
            </a:r>
            <a:endParaRPr kumimoji="1" lang="en-US" altLang="ja-JP" dirty="0"/>
          </a:p>
        </p:txBody>
      </p:sp>
      <p:sp>
        <p:nvSpPr>
          <p:cNvPr id="4" name="スライド番号プレースホルダー 3"/>
          <p:cNvSpPr>
            <a:spLocks noGrp="1"/>
          </p:cNvSpPr>
          <p:nvPr>
            <p:ph type="sldNum" sz="quarter" idx="5"/>
          </p:nvPr>
        </p:nvSpPr>
        <p:spPr/>
        <p:txBody>
          <a:bodyPr/>
          <a:lstStyle/>
          <a:p>
            <a:fld id="{53690FA6-7D7B-415C-B557-2876107E191E}" type="slidenum">
              <a:rPr kumimoji="1" lang="ja-JP" altLang="en-US" smtClean="0"/>
              <a:t>3</a:t>
            </a:fld>
            <a:endParaRPr kumimoji="1" lang="ja-JP" altLang="en-US"/>
          </a:p>
        </p:txBody>
      </p:sp>
    </p:spTree>
    <p:extLst>
      <p:ext uri="{BB962C8B-B14F-4D97-AF65-F5344CB8AC3E}">
        <p14:creationId xmlns:p14="http://schemas.microsoft.com/office/powerpoint/2010/main" val="24746856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前項に上げたような問題点を以下のように改善</a:t>
            </a:r>
            <a:r>
              <a:rPr kumimoji="1" lang="ja-JP" altLang="en-US"/>
              <a:t>していく</a:t>
            </a:r>
            <a:endParaRPr kumimoji="1" lang="en-US" altLang="ja-JP" dirty="0"/>
          </a:p>
        </p:txBody>
      </p:sp>
      <p:sp>
        <p:nvSpPr>
          <p:cNvPr id="4" name="スライド番号プレースホルダー 3"/>
          <p:cNvSpPr>
            <a:spLocks noGrp="1"/>
          </p:cNvSpPr>
          <p:nvPr>
            <p:ph type="sldNum" sz="quarter" idx="5"/>
          </p:nvPr>
        </p:nvSpPr>
        <p:spPr/>
        <p:txBody>
          <a:bodyPr/>
          <a:lstStyle/>
          <a:p>
            <a:fld id="{53690FA6-7D7B-415C-B557-2876107E191E}" type="slidenum">
              <a:rPr kumimoji="1" lang="ja-JP" altLang="en-US" smtClean="0"/>
              <a:t>4</a:t>
            </a:fld>
            <a:endParaRPr kumimoji="1" lang="ja-JP" altLang="en-US"/>
          </a:p>
        </p:txBody>
      </p:sp>
    </p:spTree>
    <p:extLst>
      <p:ext uri="{BB962C8B-B14F-4D97-AF65-F5344CB8AC3E}">
        <p14:creationId xmlns:p14="http://schemas.microsoft.com/office/powerpoint/2010/main" val="6771549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一つ、というのは</a:t>
            </a:r>
            <a:r>
              <a:rPr kumimoji="1" lang="en-US" altLang="ja-JP" dirty="0"/>
              <a:t>…</a:t>
            </a:r>
            <a:r>
              <a:rPr kumimoji="1" lang="ja-JP" altLang="en-US" dirty="0"/>
              <a:t>他にも日本語を扱う手話が存在するため</a:t>
            </a:r>
            <a:endParaRPr kumimoji="1" lang="en-US" altLang="ja-JP" dirty="0"/>
          </a:p>
          <a:p>
            <a:r>
              <a:rPr kumimoji="1" lang="ja-JP" altLang="en-US" dirty="0"/>
              <a:t>例えば</a:t>
            </a:r>
            <a:endParaRPr kumimoji="1" lang="en-US" altLang="ja-JP" dirty="0"/>
          </a:p>
          <a:p>
            <a:r>
              <a:rPr kumimoji="1" lang="ja-JP" altLang="en-US" dirty="0"/>
              <a:t>「あなたは手話が上手ですね」という文章を</a:t>
            </a:r>
            <a:endParaRPr kumimoji="1" lang="en-US" altLang="ja-JP" dirty="0"/>
          </a:p>
          <a:p>
            <a:r>
              <a:rPr kumimoji="1" lang="ja-JP" altLang="en-US" dirty="0"/>
              <a:t>テニヲハ（助詞）を含めて表現する日本語対応手話が存在する</a:t>
            </a:r>
            <a:endParaRPr kumimoji="1" lang="en-US" altLang="ja-JP" dirty="0"/>
          </a:p>
          <a:p>
            <a:r>
              <a:rPr kumimoji="1" lang="ja-JP" altLang="en-US" dirty="0"/>
              <a:t>それらと比較すると日本手話は</a:t>
            </a:r>
            <a:endParaRPr kumimoji="1" lang="en-US" altLang="ja-JP" dirty="0"/>
          </a:p>
        </p:txBody>
      </p:sp>
      <p:sp>
        <p:nvSpPr>
          <p:cNvPr id="4" name="スライド番号プレースホルダー 3"/>
          <p:cNvSpPr>
            <a:spLocks noGrp="1"/>
          </p:cNvSpPr>
          <p:nvPr>
            <p:ph type="sldNum" sz="quarter" idx="5"/>
          </p:nvPr>
        </p:nvSpPr>
        <p:spPr/>
        <p:txBody>
          <a:bodyPr/>
          <a:lstStyle/>
          <a:p>
            <a:fld id="{53690FA6-7D7B-415C-B557-2876107E191E}" type="slidenum">
              <a:rPr kumimoji="1" lang="ja-JP" altLang="en-US" smtClean="0"/>
              <a:t>5</a:t>
            </a:fld>
            <a:endParaRPr kumimoji="1" lang="ja-JP" altLang="en-US"/>
          </a:p>
        </p:txBody>
      </p:sp>
    </p:spTree>
    <p:extLst>
      <p:ext uri="{BB962C8B-B14F-4D97-AF65-F5344CB8AC3E}">
        <p14:creationId xmlns:p14="http://schemas.microsoft.com/office/powerpoint/2010/main" val="32082766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手指を認識する技術であるハンドトラッキングについてお話します</a:t>
            </a:r>
            <a:endParaRPr kumimoji="1" lang="en-US" altLang="ja-JP" dirty="0"/>
          </a:p>
          <a:p>
            <a:r>
              <a:rPr kumimoji="1" lang="en-US" altLang="ja-JP" dirty="0"/>
              <a:t>HMD</a:t>
            </a:r>
            <a:r>
              <a:rPr kumimoji="1" lang="ja-JP" altLang="en-US" dirty="0"/>
              <a:t>は</a:t>
            </a:r>
            <a:r>
              <a:rPr kumimoji="1" lang="en-US" altLang="ja-JP" dirty="0"/>
              <a:t>Facebook</a:t>
            </a:r>
            <a:r>
              <a:rPr kumimoji="1" lang="ja-JP" altLang="en-US" dirty="0"/>
              <a:t>社から発売されている</a:t>
            </a:r>
            <a:r>
              <a:rPr kumimoji="1" lang="en-US" altLang="ja-JP" dirty="0"/>
              <a:t>oculus quest</a:t>
            </a:r>
            <a:r>
              <a:rPr kumimoji="1" lang="ja-JP" altLang="en-US" dirty="0"/>
              <a:t>を使用</a:t>
            </a:r>
            <a:endParaRPr kumimoji="1" lang="en-US" altLang="ja-JP" dirty="0"/>
          </a:p>
          <a:p>
            <a:r>
              <a:rPr kumimoji="1" lang="ja-JP" altLang="en-US" dirty="0"/>
              <a:t>ハンドトラッキングは</a:t>
            </a:r>
            <a:r>
              <a:rPr kumimoji="1" lang="en-US" altLang="ja-JP" sz="1200" dirty="0"/>
              <a:t>Oculus Quest</a:t>
            </a:r>
            <a:r>
              <a:rPr kumimoji="1" lang="ja-JP" altLang="en-US" sz="1200" dirty="0"/>
              <a:t>の機能として提供</a:t>
            </a:r>
            <a:endParaRPr kumimoji="1" lang="en-US" altLang="ja-JP" dirty="0"/>
          </a:p>
          <a:p>
            <a:r>
              <a:rPr kumimoji="1" lang="ja-JP" altLang="en-US" dirty="0"/>
              <a:t>開発者向けに公開された　利用する形</a:t>
            </a:r>
          </a:p>
        </p:txBody>
      </p:sp>
      <p:sp>
        <p:nvSpPr>
          <p:cNvPr id="4" name="スライド番号プレースホルダー 3"/>
          <p:cNvSpPr>
            <a:spLocks noGrp="1"/>
          </p:cNvSpPr>
          <p:nvPr>
            <p:ph type="sldNum" sz="quarter" idx="5"/>
          </p:nvPr>
        </p:nvSpPr>
        <p:spPr/>
        <p:txBody>
          <a:bodyPr/>
          <a:lstStyle/>
          <a:p>
            <a:fld id="{53690FA6-7D7B-415C-B557-2876107E191E}" type="slidenum">
              <a:rPr kumimoji="1" lang="ja-JP" altLang="en-US" smtClean="0"/>
              <a:t>6</a:t>
            </a:fld>
            <a:endParaRPr kumimoji="1" lang="ja-JP" altLang="en-US"/>
          </a:p>
        </p:txBody>
      </p:sp>
    </p:spTree>
    <p:extLst>
      <p:ext uri="{BB962C8B-B14F-4D97-AF65-F5344CB8AC3E}">
        <p14:creationId xmlns:p14="http://schemas.microsoft.com/office/powerpoint/2010/main" val="35074474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左と右の映像は同期しておりそれぞれ現実空間と仮想空間を表しています</a:t>
            </a:r>
            <a:endParaRPr kumimoji="1" lang="en-US" altLang="ja-JP" dirty="0"/>
          </a:p>
          <a:p>
            <a:r>
              <a:rPr kumimoji="1" lang="ja-JP" altLang="en-US" dirty="0"/>
              <a:t>今回は「こんにちは」という手話を学習する手順を紹介します</a:t>
            </a:r>
            <a:endParaRPr kumimoji="1" lang="en-US" altLang="ja-JP" dirty="0"/>
          </a:p>
          <a:p>
            <a:r>
              <a:rPr kumimoji="1" lang="ja-JP" altLang="en-US" dirty="0"/>
              <a:t>学習を開始すると正面に手本が表示されます　この手本をなぞるように学習を進めていきます</a:t>
            </a:r>
            <a:endParaRPr kumimoji="1" lang="en-US" altLang="ja-JP" dirty="0"/>
          </a:p>
          <a:p>
            <a:r>
              <a:rPr kumimoji="1" lang="ja-JP" altLang="en-US" dirty="0"/>
              <a:t>また手本は任意の方向から観察することができます</a:t>
            </a:r>
            <a:endParaRPr kumimoji="1" lang="en-US" altLang="ja-JP" dirty="0"/>
          </a:p>
          <a:p>
            <a:r>
              <a:rPr kumimoji="1" lang="ja-JP" altLang="en-US" dirty="0"/>
              <a:t>動作のある手話は手本が動くことで使用者を案内します</a:t>
            </a:r>
            <a:endParaRPr kumimoji="1" lang="en-US" altLang="ja-JP" dirty="0"/>
          </a:p>
          <a:p>
            <a:r>
              <a:rPr kumimoji="1" lang="ja-JP" altLang="en-US" dirty="0"/>
              <a:t>このようにして学習を進めていきます</a:t>
            </a:r>
          </a:p>
        </p:txBody>
      </p:sp>
      <p:sp>
        <p:nvSpPr>
          <p:cNvPr id="4" name="スライド番号プレースホルダー 3"/>
          <p:cNvSpPr>
            <a:spLocks noGrp="1"/>
          </p:cNvSpPr>
          <p:nvPr>
            <p:ph type="sldNum" sz="quarter" idx="5"/>
          </p:nvPr>
        </p:nvSpPr>
        <p:spPr/>
        <p:txBody>
          <a:bodyPr/>
          <a:lstStyle/>
          <a:p>
            <a:fld id="{53690FA6-7D7B-415C-B557-2876107E191E}" type="slidenum">
              <a:rPr kumimoji="1" lang="ja-JP" altLang="en-US" smtClean="0"/>
              <a:t>7</a:t>
            </a:fld>
            <a:endParaRPr kumimoji="1" lang="ja-JP" altLang="en-US"/>
          </a:p>
        </p:txBody>
      </p:sp>
    </p:spTree>
    <p:extLst>
      <p:ext uri="{BB962C8B-B14F-4D97-AF65-F5344CB8AC3E}">
        <p14:creationId xmlns:p14="http://schemas.microsoft.com/office/powerpoint/2010/main" val="41253094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学習モード待機中に　左人差し指をつまんで決定　学習を開始する</a:t>
            </a:r>
            <a:endParaRPr kumimoji="1" lang="en-US" altLang="ja-JP" dirty="0"/>
          </a:p>
          <a:p>
            <a:r>
              <a:rPr kumimoji="1" lang="ja-JP" altLang="en-US" dirty="0"/>
              <a:t>目の前に表示された手本と同じ形にして手を重ね合わせる</a:t>
            </a:r>
            <a:endParaRPr kumimoji="1" lang="en-US" altLang="ja-JP" dirty="0"/>
          </a:p>
          <a:p>
            <a:r>
              <a:rPr kumimoji="1" lang="ja-JP" altLang="en-US" dirty="0"/>
              <a:t>また手本は必要に応じて動く</a:t>
            </a:r>
            <a:endParaRPr kumimoji="1" lang="en-US" altLang="ja-JP" dirty="0"/>
          </a:p>
          <a:p>
            <a:r>
              <a:rPr kumimoji="1" lang="ja-JP" altLang="en-US" dirty="0"/>
              <a:t>あっていれば緑色に変化し次に進む</a:t>
            </a:r>
            <a:endParaRPr kumimoji="1" lang="en-US" altLang="ja-JP" dirty="0"/>
          </a:p>
          <a:p>
            <a:r>
              <a:rPr kumimoji="1" lang="ja-JP" altLang="en-US" dirty="0"/>
              <a:t>これを繰り返して学習をすすめる</a:t>
            </a:r>
            <a:endParaRPr kumimoji="1" lang="en-US" altLang="ja-JP" dirty="0"/>
          </a:p>
        </p:txBody>
      </p:sp>
      <p:sp>
        <p:nvSpPr>
          <p:cNvPr id="4" name="スライド番号プレースホルダー 3"/>
          <p:cNvSpPr>
            <a:spLocks noGrp="1"/>
          </p:cNvSpPr>
          <p:nvPr>
            <p:ph type="sldNum" sz="quarter" idx="5"/>
          </p:nvPr>
        </p:nvSpPr>
        <p:spPr/>
        <p:txBody>
          <a:bodyPr/>
          <a:lstStyle/>
          <a:p>
            <a:fld id="{53690FA6-7D7B-415C-B557-2876107E191E}" type="slidenum">
              <a:rPr kumimoji="1" lang="ja-JP" altLang="en-US" smtClean="0"/>
              <a:t>8</a:t>
            </a:fld>
            <a:endParaRPr kumimoji="1" lang="ja-JP" altLang="en-US"/>
          </a:p>
        </p:txBody>
      </p:sp>
    </p:spTree>
    <p:extLst>
      <p:ext uri="{BB962C8B-B14F-4D97-AF65-F5344CB8AC3E}">
        <p14:creationId xmlns:p14="http://schemas.microsoft.com/office/powerpoint/2010/main" val="14781701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53690FA6-7D7B-415C-B557-2876107E191E}" type="slidenum">
              <a:rPr kumimoji="1" lang="ja-JP" altLang="en-US" smtClean="0"/>
              <a:t>11</a:t>
            </a:fld>
            <a:endParaRPr kumimoji="1" lang="ja-JP" altLang="en-US"/>
          </a:p>
        </p:txBody>
      </p:sp>
    </p:spTree>
    <p:extLst>
      <p:ext uri="{BB962C8B-B14F-4D97-AF65-F5344CB8AC3E}">
        <p14:creationId xmlns:p14="http://schemas.microsoft.com/office/powerpoint/2010/main" val="42592302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041400"/>
            <a:ext cx="9144000" cy="2387600"/>
          </a:xfrm>
        </p:spPr>
        <p:txBody>
          <a:bodyPr anchor="b"/>
          <a:lstStyle>
            <a:lvl1pPr algn="ctr">
              <a:defRPr sz="5400"/>
            </a:lvl1pPr>
          </a:lstStyle>
          <a:p>
            <a:r>
              <a:rPr lang="ja-JP" altLang="en-US"/>
              <a:t>マスター タイトルの書式設定</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3200"/>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ja-JP" altLang="en-US"/>
              <a:t>マスター サブタイトルの書式設定</a:t>
            </a:r>
            <a:endParaRPr lang="en-US"/>
          </a:p>
        </p:txBody>
      </p:sp>
      <p:sp>
        <p:nvSpPr>
          <p:cNvPr id="4" name="Date Placeholder 3"/>
          <p:cNvSpPr>
            <a:spLocks noGrp="1"/>
          </p:cNvSpPr>
          <p:nvPr>
            <p:ph type="dt" sz="half" idx="10"/>
          </p:nvPr>
        </p:nvSpPr>
        <p:spPr/>
        <p:txBody>
          <a:bodyPr/>
          <a:lstStyle/>
          <a:p>
            <a:fld id="{424269AB-4317-4DD0-A71C-5DD3539C6BE6}" type="datetimeFigureOut">
              <a:rPr kumimoji="1" lang="ja-JP" altLang="en-US" smtClean="0"/>
              <a:t>2020/11/11</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6C34D4C7-2AC4-4B11-881B-A0BAB20E46C1}" type="slidenum">
              <a:rPr kumimoji="1" lang="ja-JP" altLang="en-US" smtClean="0"/>
              <a:t>‹#›</a:t>
            </a:fld>
            <a:endParaRPr kumimoji="1" lang="ja-JP" altLang="en-US"/>
          </a:p>
        </p:txBody>
      </p:sp>
    </p:spTree>
    <p:extLst>
      <p:ext uri="{BB962C8B-B14F-4D97-AF65-F5344CB8AC3E}">
        <p14:creationId xmlns:p14="http://schemas.microsoft.com/office/powerpoint/2010/main" val="14220081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10"/>
          </p:nvPr>
        </p:nvSpPr>
        <p:spPr/>
        <p:txBody>
          <a:bodyPr/>
          <a:lstStyle/>
          <a:p>
            <a:fld id="{424269AB-4317-4DD0-A71C-5DD3539C6BE6}" type="datetimeFigureOut">
              <a:rPr kumimoji="1" lang="ja-JP" altLang="en-US" smtClean="0"/>
              <a:t>2020/11/11</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6C34D4C7-2AC4-4B11-881B-A0BAB20E46C1}" type="slidenum">
              <a:rPr kumimoji="1" lang="ja-JP" altLang="en-US" smtClean="0"/>
              <a:t>‹#›</a:t>
            </a:fld>
            <a:endParaRPr kumimoji="1" lang="ja-JP" altLang="en-US"/>
          </a:p>
        </p:txBody>
      </p:sp>
    </p:spTree>
    <p:extLst>
      <p:ext uri="{BB962C8B-B14F-4D97-AF65-F5344CB8AC3E}">
        <p14:creationId xmlns:p14="http://schemas.microsoft.com/office/powerpoint/2010/main" val="22589133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274638"/>
            <a:ext cx="2628900" cy="5897562"/>
          </a:xfrm>
        </p:spPr>
        <p:txBody>
          <a:bodyPr vert="eaVert"/>
          <a:lstStyle/>
          <a:p>
            <a:r>
              <a:rPr lang="ja-JP" altLang="en-US"/>
              <a:t>マスター タイトルの書式設定</a:t>
            </a:r>
            <a:endParaRPr lang="en-US"/>
          </a:p>
        </p:txBody>
      </p:sp>
      <p:sp>
        <p:nvSpPr>
          <p:cNvPr id="3" name="Vertical Text Placeholder 2"/>
          <p:cNvSpPr>
            <a:spLocks noGrp="1"/>
          </p:cNvSpPr>
          <p:nvPr>
            <p:ph type="body" orient="vert" idx="1"/>
          </p:nvPr>
        </p:nvSpPr>
        <p:spPr>
          <a:xfrm>
            <a:off x="838200" y="274638"/>
            <a:ext cx="7734300" cy="5897562"/>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10"/>
          </p:nvPr>
        </p:nvSpPr>
        <p:spPr/>
        <p:txBody>
          <a:bodyPr/>
          <a:lstStyle/>
          <a:p>
            <a:fld id="{424269AB-4317-4DD0-A71C-5DD3539C6BE6}" type="datetimeFigureOut">
              <a:rPr kumimoji="1" lang="ja-JP" altLang="en-US" smtClean="0"/>
              <a:t>2020/11/11</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6C34D4C7-2AC4-4B11-881B-A0BAB20E46C1}" type="slidenum">
              <a:rPr kumimoji="1" lang="ja-JP" altLang="en-US" smtClean="0"/>
              <a:t>‹#›</a:t>
            </a:fld>
            <a:endParaRPr kumimoji="1" lang="ja-JP" altLang="en-US"/>
          </a:p>
        </p:txBody>
      </p:sp>
    </p:spTree>
    <p:extLst>
      <p:ext uri="{BB962C8B-B14F-4D97-AF65-F5344CB8AC3E}">
        <p14:creationId xmlns:p14="http://schemas.microsoft.com/office/powerpoint/2010/main" val="12435573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10"/>
          </p:nvPr>
        </p:nvSpPr>
        <p:spPr/>
        <p:txBody>
          <a:bodyPr/>
          <a:lstStyle/>
          <a:p>
            <a:fld id="{424269AB-4317-4DD0-A71C-5DD3539C6BE6}" type="datetimeFigureOut">
              <a:rPr kumimoji="1" lang="ja-JP" altLang="en-US" smtClean="0"/>
              <a:t>2020/11/11</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6C34D4C7-2AC4-4B11-881B-A0BAB20E46C1}" type="slidenum">
              <a:rPr kumimoji="1" lang="ja-JP" altLang="en-US" smtClean="0"/>
              <a:t>‹#›</a:t>
            </a:fld>
            <a:endParaRPr kumimoji="1" lang="ja-JP" altLang="en-US"/>
          </a:p>
        </p:txBody>
      </p:sp>
    </p:spTree>
    <p:extLst>
      <p:ext uri="{BB962C8B-B14F-4D97-AF65-F5344CB8AC3E}">
        <p14:creationId xmlns:p14="http://schemas.microsoft.com/office/powerpoint/2010/main" val="15156088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831850" y="4406900"/>
            <a:ext cx="10515600" cy="1362075"/>
          </a:xfrm>
        </p:spPr>
        <p:txBody>
          <a:bodyPr anchor="t"/>
          <a:lstStyle>
            <a:lvl1pPr>
              <a:defRPr sz="4000" b="1"/>
            </a:lvl1pPr>
          </a:lstStyle>
          <a:p>
            <a:r>
              <a:rPr lang="ja-JP" altLang="en-US"/>
              <a:t>マスター タイトルの書式設定</a:t>
            </a:r>
            <a:endParaRPr lang="en-US"/>
          </a:p>
        </p:txBody>
      </p:sp>
      <p:sp>
        <p:nvSpPr>
          <p:cNvPr id="3" name="Text Placeholder 2"/>
          <p:cNvSpPr>
            <a:spLocks noGrp="1"/>
          </p:cNvSpPr>
          <p:nvPr>
            <p:ph type="body" idx="1"/>
          </p:nvPr>
        </p:nvSpPr>
        <p:spPr>
          <a:xfrm>
            <a:off x="831850" y="2906713"/>
            <a:ext cx="105156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424269AB-4317-4DD0-A71C-5DD3539C6BE6}" type="datetimeFigureOut">
              <a:rPr kumimoji="1" lang="ja-JP" altLang="en-US" smtClean="0"/>
              <a:t>2020/11/11</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6C34D4C7-2AC4-4B11-881B-A0BAB20E46C1}" type="slidenum">
              <a:rPr kumimoji="1" lang="ja-JP" altLang="en-US" smtClean="0"/>
              <a:t>‹#›</a:t>
            </a:fld>
            <a:endParaRPr kumimoji="1" lang="ja-JP" altLang="en-US"/>
          </a:p>
        </p:txBody>
      </p:sp>
    </p:spTree>
    <p:extLst>
      <p:ext uri="{BB962C8B-B14F-4D97-AF65-F5344CB8AC3E}">
        <p14:creationId xmlns:p14="http://schemas.microsoft.com/office/powerpoint/2010/main" val="28285776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3" name="Content Placeholder 2"/>
          <p:cNvSpPr>
            <a:spLocks noGrp="1"/>
          </p:cNvSpPr>
          <p:nvPr>
            <p:ph sz="half" idx="1"/>
          </p:nvPr>
        </p:nvSpPr>
        <p:spPr>
          <a:xfrm>
            <a:off x="838200" y="1820863"/>
            <a:ext cx="5181600" cy="43513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Content Placeholder 3"/>
          <p:cNvSpPr>
            <a:spLocks noGrp="1"/>
          </p:cNvSpPr>
          <p:nvPr>
            <p:ph sz="half" idx="2"/>
          </p:nvPr>
        </p:nvSpPr>
        <p:spPr>
          <a:xfrm>
            <a:off x="6172200" y="1820863"/>
            <a:ext cx="5181600" cy="43513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5" name="Date Placeholder 4"/>
          <p:cNvSpPr>
            <a:spLocks noGrp="1"/>
          </p:cNvSpPr>
          <p:nvPr>
            <p:ph type="dt" sz="half" idx="10"/>
          </p:nvPr>
        </p:nvSpPr>
        <p:spPr/>
        <p:txBody>
          <a:bodyPr/>
          <a:lstStyle/>
          <a:p>
            <a:fld id="{424269AB-4317-4DD0-A71C-5DD3539C6BE6}" type="datetimeFigureOut">
              <a:rPr kumimoji="1" lang="ja-JP" altLang="en-US" smtClean="0"/>
              <a:t>2020/11/11</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6C34D4C7-2AC4-4B11-881B-A0BAB20E46C1}" type="slidenum">
              <a:rPr kumimoji="1" lang="ja-JP" altLang="en-US" smtClean="0"/>
              <a:t>‹#›</a:t>
            </a:fld>
            <a:endParaRPr kumimoji="1" lang="ja-JP" altLang="en-US"/>
          </a:p>
        </p:txBody>
      </p:sp>
    </p:spTree>
    <p:extLst>
      <p:ext uri="{BB962C8B-B14F-4D97-AF65-F5344CB8AC3E}">
        <p14:creationId xmlns:p14="http://schemas.microsoft.com/office/powerpoint/2010/main" val="27599171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831850" y="274638"/>
            <a:ext cx="10515600" cy="1143000"/>
          </a:xfrm>
        </p:spPr>
        <p:txBody>
          <a:bodyPr/>
          <a:lstStyle/>
          <a:p>
            <a:r>
              <a:rPr lang="ja-JP" altLang="en-US"/>
              <a:t>マスター タイトルの書式設定</a:t>
            </a:r>
            <a:endParaRPr lang="en-US"/>
          </a:p>
        </p:txBody>
      </p:sp>
      <p:sp>
        <p:nvSpPr>
          <p:cNvPr id="3" name="Text Placeholder 2"/>
          <p:cNvSpPr>
            <a:spLocks noGrp="1"/>
          </p:cNvSpPr>
          <p:nvPr>
            <p:ph type="body" idx="1"/>
          </p:nvPr>
        </p:nvSpPr>
        <p:spPr>
          <a:xfrm>
            <a:off x="831850" y="1535113"/>
            <a:ext cx="515620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831850" y="2174875"/>
            <a:ext cx="5156200" cy="39973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5" name="Text Placeholder 4"/>
          <p:cNvSpPr>
            <a:spLocks noGrp="1"/>
          </p:cNvSpPr>
          <p:nvPr>
            <p:ph type="body" sz="quarter" idx="3"/>
          </p:nvPr>
        </p:nvSpPr>
        <p:spPr>
          <a:xfrm>
            <a:off x="6189663" y="1535113"/>
            <a:ext cx="515778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6189663" y="2174875"/>
            <a:ext cx="5157787" cy="39973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7" name="Date Placeholder 6"/>
          <p:cNvSpPr>
            <a:spLocks noGrp="1"/>
          </p:cNvSpPr>
          <p:nvPr>
            <p:ph type="dt" sz="half" idx="10"/>
          </p:nvPr>
        </p:nvSpPr>
        <p:spPr/>
        <p:txBody>
          <a:bodyPr/>
          <a:lstStyle/>
          <a:p>
            <a:fld id="{424269AB-4317-4DD0-A71C-5DD3539C6BE6}" type="datetimeFigureOut">
              <a:rPr kumimoji="1" lang="ja-JP" altLang="en-US" smtClean="0"/>
              <a:t>2020/11/11</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6C34D4C7-2AC4-4B11-881B-A0BAB20E46C1}" type="slidenum">
              <a:rPr kumimoji="1" lang="ja-JP" altLang="en-US" smtClean="0"/>
              <a:t>‹#›</a:t>
            </a:fld>
            <a:endParaRPr kumimoji="1" lang="ja-JP" altLang="en-US"/>
          </a:p>
        </p:txBody>
      </p:sp>
    </p:spTree>
    <p:extLst>
      <p:ext uri="{BB962C8B-B14F-4D97-AF65-F5344CB8AC3E}">
        <p14:creationId xmlns:p14="http://schemas.microsoft.com/office/powerpoint/2010/main" val="26881439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3" name="Date Placeholder 2"/>
          <p:cNvSpPr>
            <a:spLocks noGrp="1"/>
          </p:cNvSpPr>
          <p:nvPr>
            <p:ph type="dt" sz="half" idx="10"/>
          </p:nvPr>
        </p:nvSpPr>
        <p:spPr/>
        <p:txBody>
          <a:bodyPr/>
          <a:lstStyle/>
          <a:p>
            <a:fld id="{424269AB-4317-4DD0-A71C-5DD3539C6BE6}" type="datetimeFigureOut">
              <a:rPr kumimoji="1" lang="ja-JP" altLang="en-US" smtClean="0"/>
              <a:t>2020/11/11</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6C34D4C7-2AC4-4B11-881B-A0BAB20E46C1}" type="slidenum">
              <a:rPr kumimoji="1" lang="ja-JP" altLang="en-US" smtClean="0"/>
              <a:t>‹#›</a:t>
            </a:fld>
            <a:endParaRPr kumimoji="1" lang="ja-JP" altLang="en-US"/>
          </a:p>
        </p:txBody>
      </p:sp>
    </p:spTree>
    <p:extLst>
      <p:ext uri="{BB962C8B-B14F-4D97-AF65-F5344CB8AC3E}">
        <p14:creationId xmlns:p14="http://schemas.microsoft.com/office/powerpoint/2010/main" val="20325837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4269AB-4317-4DD0-A71C-5DD3539C6BE6}" type="datetimeFigureOut">
              <a:rPr kumimoji="1" lang="ja-JP" altLang="en-US" smtClean="0"/>
              <a:t>2020/11/11</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6C34D4C7-2AC4-4B11-881B-A0BAB20E46C1}" type="slidenum">
              <a:rPr kumimoji="1" lang="ja-JP" altLang="en-US" smtClean="0"/>
              <a:t>‹#›</a:t>
            </a:fld>
            <a:endParaRPr kumimoji="1" lang="ja-JP" altLang="en-US"/>
          </a:p>
        </p:txBody>
      </p:sp>
    </p:spTree>
    <p:extLst>
      <p:ext uri="{BB962C8B-B14F-4D97-AF65-F5344CB8AC3E}">
        <p14:creationId xmlns:p14="http://schemas.microsoft.com/office/powerpoint/2010/main" val="13679385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831850" y="685800"/>
            <a:ext cx="4013200" cy="1160463"/>
          </a:xfrm>
        </p:spPr>
        <p:txBody>
          <a:bodyPr anchor="b"/>
          <a:lstStyle>
            <a:lvl1pPr>
              <a:defRPr sz="2000" b="1"/>
            </a:lvl1pPr>
          </a:lstStyle>
          <a:p>
            <a:r>
              <a:rPr lang="ja-JP" altLang="en-US"/>
              <a:t>マスター タイトルの書式設定</a:t>
            </a:r>
            <a:endParaRPr lang="en-US"/>
          </a:p>
        </p:txBody>
      </p:sp>
      <p:sp>
        <p:nvSpPr>
          <p:cNvPr id="3" name="Content Placeholder 2"/>
          <p:cNvSpPr>
            <a:spLocks noGrp="1"/>
          </p:cNvSpPr>
          <p:nvPr>
            <p:ph idx="1"/>
          </p:nvPr>
        </p:nvSpPr>
        <p:spPr>
          <a:xfrm>
            <a:off x="5046663" y="685800"/>
            <a:ext cx="6300787" cy="54864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Text Placeholder 3"/>
          <p:cNvSpPr>
            <a:spLocks noGrp="1"/>
          </p:cNvSpPr>
          <p:nvPr>
            <p:ph type="body" sz="half" idx="2"/>
          </p:nvPr>
        </p:nvSpPr>
        <p:spPr>
          <a:xfrm>
            <a:off x="831850" y="1846263"/>
            <a:ext cx="4013200" cy="432593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424269AB-4317-4DD0-A71C-5DD3539C6BE6}" type="datetimeFigureOut">
              <a:rPr kumimoji="1" lang="ja-JP" altLang="en-US" smtClean="0"/>
              <a:t>2020/11/11</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6C34D4C7-2AC4-4B11-881B-A0BAB20E46C1}" type="slidenum">
              <a:rPr kumimoji="1" lang="ja-JP" altLang="en-US" smtClean="0"/>
              <a:t>‹#›</a:t>
            </a:fld>
            <a:endParaRPr kumimoji="1" lang="ja-JP" altLang="en-US"/>
          </a:p>
        </p:txBody>
      </p:sp>
    </p:spTree>
    <p:extLst>
      <p:ext uri="{BB962C8B-B14F-4D97-AF65-F5344CB8AC3E}">
        <p14:creationId xmlns:p14="http://schemas.microsoft.com/office/powerpoint/2010/main" val="2875123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2505075" y="4800600"/>
            <a:ext cx="7177088" cy="566738"/>
          </a:xfrm>
        </p:spPr>
        <p:txBody>
          <a:bodyPr anchor="b"/>
          <a:lstStyle>
            <a:lvl1pPr>
              <a:defRPr sz="2000" b="1"/>
            </a:lvl1pPr>
          </a:lstStyle>
          <a:p>
            <a:r>
              <a:rPr lang="ja-JP" altLang="en-US"/>
              <a:t>マスター タイトルの書式設定</a:t>
            </a:r>
            <a:endParaRPr lang="en-US"/>
          </a:p>
        </p:txBody>
      </p:sp>
      <p:sp>
        <p:nvSpPr>
          <p:cNvPr id="3" name="Picture Placeholder 2"/>
          <p:cNvSpPr>
            <a:spLocks noGrp="1"/>
          </p:cNvSpPr>
          <p:nvPr>
            <p:ph type="pic" idx="1"/>
          </p:nvPr>
        </p:nvSpPr>
        <p:spPr>
          <a:xfrm>
            <a:off x="2505075" y="685800"/>
            <a:ext cx="7177088" cy="404177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a:p>
        </p:txBody>
      </p:sp>
      <p:sp>
        <p:nvSpPr>
          <p:cNvPr id="4" name="Text Placeholder 3"/>
          <p:cNvSpPr>
            <a:spLocks noGrp="1"/>
          </p:cNvSpPr>
          <p:nvPr>
            <p:ph type="body" sz="half" idx="2"/>
          </p:nvPr>
        </p:nvSpPr>
        <p:spPr>
          <a:xfrm>
            <a:off x="2505075" y="5367338"/>
            <a:ext cx="7177088"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424269AB-4317-4DD0-A71C-5DD3539C6BE6}" type="datetimeFigureOut">
              <a:rPr kumimoji="1" lang="ja-JP" altLang="en-US" smtClean="0"/>
              <a:t>2020/11/11</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6C34D4C7-2AC4-4B11-881B-A0BAB20E46C1}" type="slidenum">
              <a:rPr kumimoji="1" lang="ja-JP" altLang="en-US" smtClean="0"/>
              <a:t>‹#›</a:t>
            </a:fld>
            <a:endParaRPr kumimoji="1" lang="ja-JP" altLang="en-US"/>
          </a:p>
        </p:txBody>
      </p:sp>
    </p:spTree>
    <p:extLst>
      <p:ext uri="{BB962C8B-B14F-4D97-AF65-F5344CB8AC3E}">
        <p14:creationId xmlns:p14="http://schemas.microsoft.com/office/powerpoint/2010/main" val="29508847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274638"/>
            <a:ext cx="10515600" cy="1325562"/>
          </a:xfrm>
          <a:prstGeom prst="rect">
            <a:avLst/>
          </a:prstGeom>
        </p:spPr>
        <p:txBody>
          <a:bodyPr vert="horz" lIns="91440" tIns="45720" rIns="91440" bIns="45720" rtlCol="0" anchor="ctr">
            <a:normAutofit/>
          </a:bodyPr>
          <a:lstStyle/>
          <a:p>
            <a:r>
              <a:rPr lang="ja-JP" altLang="en-US"/>
              <a:t>マスター タイトルの書式設定</a:t>
            </a:r>
            <a:endParaRPr lang="en-US"/>
          </a:p>
        </p:txBody>
      </p:sp>
      <p:sp>
        <p:nvSpPr>
          <p:cNvPr id="3" name="Text Placeholder 2"/>
          <p:cNvSpPr>
            <a:spLocks noGrp="1"/>
          </p:cNvSpPr>
          <p:nvPr>
            <p:ph type="body" idx="1"/>
          </p:nvPr>
        </p:nvSpPr>
        <p:spPr>
          <a:xfrm>
            <a:off x="838200" y="1820863"/>
            <a:ext cx="10515600" cy="4351337"/>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2"/>
          </p:nvPr>
        </p:nvSpPr>
        <p:spPr>
          <a:xfrm>
            <a:off x="838200" y="6356350"/>
            <a:ext cx="3276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24269AB-4317-4DD0-A71C-5DD3539C6BE6}" type="datetimeFigureOut">
              <a:rPr kumimoji="1" lang="ja-JP" altLang="en-US" smtClean="0"/>
              <a:t>2020/11/11</a:t>
            </a:fld>
            <a:endParaRPr kumimoji="1" lang="ja-JP" altLang="en-US"/>
          </a:p>
        </p:txBody>
      </p:sp>
      <p:sp>
        <p:nvSpPr>
          <p:cNvPr id="5" name="Footer Placeholder 4"/>
          <p:cNvSpPr>
            <a:spLocks noGrp="1"/>
          </p:cNvSpPr>
          <p:nvPr>
            <p:ph type="ftr" sz="quarter" idx="3"/>
          </p:nvPr>
        </p:nvSpPr>
        <p:spPr>
          <a:xfrm>
            <a:off x="4648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8077200" y="6356350"/>
            <a:ext cx="3276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C34D4C7-2AC4-4B11-881B-A0BAB20E46C1}" type="slidenum">
              <a:rPr kumimoji="1" lang="ja-JP" altLang="en-US" smtClean="0"/>
              <a:t>‹#›</a:t>
            </a:fld>
            <a:endParaRPr kumimoji="1" lang="ja-JP" altLang="en-US"/>
          </a:p>
        </p:txBody>
      </p:sp>
    </p:spTree>
    <p:extLst>
      <p:ext uri="{BB962C8B-B14F-4D97-AF65-F5344CB8AC3E}">
        <p14:creationId xmlns:p14="http://schemas.microsoft.com/office/powerpoint/2010/main" val="289445929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spcBef>
          <a:spcPct val="0"/>
        </a:spcBef>
        <a:buNone/>
        <a:defRPr kumimoji="1"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3.jp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4.png"/><Relationship Id="rId4"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E598E38-146E-4BAE-803B-08DC8CCE40C4}"/>
              </a:ext>
            </a:extLst>
          </p:cNvPr>
          <p:cNvSpPr>
            <a:spLocks noGrp="1"/>
          </p:cNvSpPr>
          <p:nvPr>
            <p:ph type="ctrTitle"/>
          </p:nvPr>
        </p:nvSpPr>
        <p:spPr>
          <a:xfrm>
            <a:off x="1097280" y="758953"/>
            <a:ext cx="10058400" cy="2722110"/>
          </a:xfrm>
        </p:spPr>
        <p:txBody>
          <a:bodyPr>
            <a:normAutofit/>
          </a:bodyPr>
          <a:lstStyle/>
          <a:p>
            <a:r>
              <a:rPr kumimoji="1" lang="ja-JP" altLang="en-US" sz="4800" dirty="0"/>
              <a:t>ハンドトラッキング機能搭載</a:t>
            </a:r>
            <a:r>
              <a:rPr kumimoji="1" lang="en-US" altLang="ja-JP" sz="4800" dirty="0">
                <a:latin typeface="Century" panose="02040604050505020304" pitchFamily="18" charset="0"/>
              </a:rPr>
              <a:t>HMD</a:t>
            </a:r>
            <a:r>
              <a:rPr kumimoji="1" lang="ja-JP" altLang="en-US" sz="4800" dirty="0"/>
              <a:t>を　用いた手話学習支援ツールの検討</a:t>
            </a:r>
          </a:p>
        </p:txBody>
      </p:sp>
      <p:sp>
        <p:nvSpPr>
          <p:cNvPr id="3" name="字幕 2">
            <a:extLst>
              <a:ext uri="{FF2B5EF4-FFF2-40B4-BE49-F238E27FC236}">
                <a16:creationId xmlns:a16="http://schemas.microsoft.com/office/drawing/2014/main" id="{7483203D-0D82-469F-B40C-21D215CCBEEF}"/>
              </a:ext>
            </a:extLst>
          </p:cNvPr>
          <p:cNvSpPr>
            <a:spLocks noGrp="1"/>
          </p:cNvSpPr>
          <p:nvPr>
            <p:ph type="subTitle" idx="1"/>
          </p:nvPr>
        </p:nvSpPr>
        <p:spPr>
          <a:xfrm>
            <a:off x="1097280" y="3868412"/>
            <a:ext cx="10058400" cy="453264"/>
          </a:xfrm>
        </p:spPr>
        <p:txBody>
          <a:bodyPr>
            <a:normAutofit fontScale="85000" lnSpcReduction="20000"/>
          </a:bodyPr>
          <a:lstStyle/>
          <a:p>
            <a:r>
              <a:rPr kumimoji="1" lang="ja-JP" altLang="en-US" dirty="0"/>
              <a:t>摂南大学　　　赤葉　亮太　　　鹿間　信介</a:t>
            </a:r>
          </a:p>
        </p:txBody>
      </p:sp>
      <p:sp>
        <p:nvSpPr>
          <p:cNvPr id="4" name="字幕 2">
            <a:extLst>
              <a:ext uri="{FF2B5EF4-FFF2-40B4-BE49-F238E27FC236}">
                <a16:creationId xmlns:a16="http://schemas.microsoft.com/office/drawing/2014/main" id="{7A3FE523-2E21-49D8-930A-CC7E01925439}"/>
              </a:ext>
            </a:extLst>
          </p:cNvPr>
          <p:cNvSpPr txBox="1">
            <a:spLocks/>
          </p:cNvSpPr>
          <p:nvPr/>
        </p:nvSpPr>
        <p:spPr>
          <a:xfrm>
            <a:off x="1097280" y="5082005"/>
            <a:ext cx="10058400" cy="1536700"/>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None/>
              <a:defRPr kumimoji="1" sz="2400" kern="1200" cap="all" spc="200" baseline="0">
                <a:solidFill>
                  <a:schemeClr val="tx2"/>
                </a:solidFill>
                <a:latin typeface="+mj-lt"/>
                <a:ea typeface="+mn-ea"/>
                <a:cs typeface="+mn-cs"/>
              </a:defRPr>
            </a:lvl1pPr>
            <a:lvl2pPr marL="457200" indent="0" algn="ctr" defTabSz="914400" rtl="0" eaLnBrk="1" latinLnBrk="0" hangingPunct="1">
              <a:lnSpc>
                <a:spcPct val="90000"/>
              </a:lnSpc>
              <a:spcBef>
                <a:spcPts val="200"/>
              </a:spcBef>
              <a:spcAft>
                <a:spcPts val="400"/>
              </a:spcAft>
              <a:buClr>
                <a:schemeClr val="accent1"/>
              </a:buClr>
              <a:buFont typeface="Calibri" pitchFamily="34" charset="0"/>
              <a:buNone/>
              <a:defRPr kumimoji="1" sz="2400" kern="1200">
                <a:solidFill>
                  <a:schemeClr val="tx1">
                    <a:lumMod val="75000"/>
                    <a:lumOff val="25000"/>
                  </a:schemeClr>
                </a:solidFill>
                <a:latin typeface="+mn-lt"/>
                <a:ea typeface="+mn-ea"/>
                <a:cs typeface="+mn-cs"/>
              </a:defRPr>
            </a:lvl2pPr>
            <a:lvl3pPr marL="914400" indent="0" algn="ctr" defTabSz="914400" rtl="0" eaLnBrk="1" latinLnBrk="0" hangingPunct="1">
              <a:lnSpc>
                <a:spcPct val="90000"/>
              </a:lnSpc>
              <a:spcBef>
                <a:spcPts val="200"/>
              </a:spcBef>
              <a:spcAft>
                <a:spcPts val="400"/>
              </a:spcAft>
              <a:buClr>
                <a:schemeClr val="accent1"/>
              </a:buClr>
              <a:buFont typeface="Calibri" pitchFamily="34" charset="0"/>
              <a:buNone/>
              <a:defRPr kumimoji="1" sz="2400" kern="1200">
                <a:solidFill>
                  <a:schemeClr val="tx1">
                    <a:lumMod val="75000"/>
                    <a:lumOff val="25000"/>
                  </a:schemeClr>
                </a:solidFill>
                <a:latin typeface="+mn-lt"/>
                <a:ea typeface="+mn-ea"/>
                <a:cs typeface="+mn-cs"/>
              </a:defRPr>
            </a:lvl3pPr>
            <a:lvl4pPr marL="1371600" indent="0" algn="ctr" defTabSz="914400" rtl="0" eaLnBrk="1" latinLnBrk="0" hangingPunct="1">
              <a:lnSpc>
                <a:spcPct val="90000"/>
              </a:lnSpc>
              <a:spcBef>
                <a:spcPts val="200"/>
              </a:spcBef>
              <a:spcAft>
                <a:spcPts val="400"/>
              </a:spcAft>
              <a:buClr>
                <a:schemeClr val="accent1"/>
              </a:buClr>
              <a:buFont typeface="Calibri" pitchFamily="34" charset="0"/>
              <a:buNone/>
              <a:defRPr kumimoji="1" sz="2000" kern="1200">
                <a:solidFill>
                  <a:schemeClr val="tx1">
                    <a:lumMod val="75000"/>
                    <a:lumOff val="25000"/>
                  </a:schemeClr>
                </a:solidFill>
                <a:latin typeface="+mn-lt"/>
                <a:ea typeface="+mn-ea"/>
                <a:cs typeface="+mn-cs"/>
              </a:defRPr>
            </a:lvl4pPr>
            <a:lvl5pPr marL="1828800" indent="0" algn="ctr" defTabSz="914400" rtl="0" eaLnBrk="1" latinLnBrk="0" hangingPunct="1">
              <a:lnSpc>
                <a:spcPct val="90000"/>
              </a:lnSpc>
              <a:spcBef>
                <a:spcPts val="200"/>
              </a:spcBef>
              <a:spcAft>
                <a:spcPts val="400"/>
              </a:spcAft>
              <a:buClr>
                <a:schemeClr val="accent1"/>
              </a:buClr>
              <a:buFont typeface="Calibri" pitchFamily="34" charset="0"/>
              <a:buNone/>
              <a:defRPr kumimoji="1" sz="2000" kern="1200">
                <a:solidFill>
                  <a:schemeClr val="tx1">
                    <a:lumMod val="75000"/>
                    <a:lumOff val="25000"/>
                  </a:schemeClr>
                </a:solidFill>
                <a:latin typeface="+mn-lt"/>
                <a:ea typeface="+mn-ea"/>
                <a:cs typeface="+mn-cs"/>
              </a:defRPr>
            </a:lvl5pPr>
            <a:lvl6pPr marL="2286000" indent="0" algn="ctr" defTabSz="914400" rtl="0" eaLnBrk="1" latinLnBrk="0" hangingPunct="1">
              <a:lnSpc>
                <a:spcPct val="90000"/>
              </a:lnSpc>
              <a:spcBef>
                <a:spcPts val="200"/>
              </a:spcBef>
              <a:spcAft>
                <a:spcPts val="400"/>
              </a:spcAft>
              <a:buClr>
                <a:schemeClr val="accent1"/>
              </a:buClr>
              <a:buFont typeface="Calibri" pitchFamily="34" charset="0"/>
              <a:buNone/>
              <a:defRPr kumimoji="1" sz="2000" kern="1200">
                <a:solidFill>
                  <a:schemeClr val="tx1">
                    <a:lumMod val="75000"/>
                    <a:lumOff val="25000"/>
                  </a:schemeClr>
                </a:solidFill>
                <a:latin typeface="+mn-lt"/>
                <a:ea typeface="+mn-ea"/>
                <a:cs typeface="+mn-cs"/>
              </a:defRPr>
            </a:lvl6pPr>
            <a:lvl7pPr marL="2743200" indent="0" algn="ctr" defTabSz="914400" rtl="0" eaLnBrk="1" latinLnBrk="0" hangingPunct="1">
              <a:lnSpc>
                <a:spcPct val="90000"/>
              </a:lnSpc>
              <a:spcBef>
                <a:spcPts val="200"/>
              </a:spcBef>
              <a:spcAft>
                <a:spcPts val="400"/>
              </a:spcAft>
              <a:buClr>
                <a:schemeClr val="accent1"/>
              </a:buClr>
              <a:buFont typeface="Calibri" pitchFamily="34" charset="0"/>
              <a:buNone/>
              <a:defRPr kumimoji="1" sz="2000" kern="1200">
                <a:solidFill>
                  <a:schemeClr val="tx1">
                    <a:lumMod val="75000"/>
                    <a:lumOff val="25000"/>
                  </a:schemeClr>
                </a:solidFill>
                <a:latin typeface="+mn-lt"/>
                <a:ea typeface="+mn-ea"/>
                <a:cs typeface="+mn-cs"/>
              </a:defRPr>
            </a:lvl7pPr>
            <a:lvl8pPr marL="3200400" indent="0" algn="ctr" defTabSz="914400" rtl="0" eaLnBrk="1" latinLnBrk="0" hangingPunct="1">
              <a:lnSpc>
                <a:spcPct val="90000"/>
              </a:lnSpc>
              <a:spcBef>
                <a:spcPts val="200"/>
              </a:spcBef>
              <a:spcAft>
                <a:spcPts val="400"/>
              </a:spcAft>
              <a:buClr>
                <a:schemeClr val="accent1"/>
              </a:buClr>
              <a:buFont typeface="Calibri" pitchFamily="34" charset="0"/>
              <a:buNone/>
              <a:defRPr kumimoji="1" sz="2000" kern="1200">
                <a:solidFill>
                  <a:schemeClr val="tx1">
                    <a:lumMod val="75000"/>
                    <a:lumOff val="25000"/>
                  </a:schemeClr>
                </a:solidFill>
                <a:latin typeface="+mn-lt"/>
                <a:ea typeface="+mn-ea"/>
                <a:cs typeface="+mn-cs"/>
              </a:defRPr>
            </a:lvl8pPr>
            <a:lvl9pPr marL="3657600" indent="0" algn="ctr" defTabSz="914400" rtl="0" eaLnBrk="1" latinLnBrk="0" hangingPunct="1">
              <a:lnSpc>
                <a:spcPct val="90000"/>
              </a:lnSpc>
              <a:spcBef>
                <a:spcPts val="200"/>
              </a:spcBef>
              <a:spcAft>
                <a:spcPts val="400"/>
              </a:spcAft>
              <a:buClr>
                <a:schemeClr val="accent1"/>
              </a:buClr>
              <a:buFont typeface="Calibri" pitchFamily="34" charset="0"/>
              <a:buNone/>
              <a:defRPr kumimoji="1" sz="2000" kern="1200">
                <a:solidFill>
                  <a:schemeClr val="tx1">
                    <a:lumMod val="75000"/>
                    <a:lumOff val="25000"/>
                  </a:schemeClr>
                </a:solidFill>
                <a:latin typeface="+mn-lt"/>
                <a:ea typeface="+mn-ea"/>
                <a:cs typeface="+mn-cs"/>
              </a:defRPr>
            </a:lvl9pPr>
          </a:lstStyle>
          <a:p>
            <a:pPr marL="342900" indent="-342900">
              <a:buFont typeface="Arial" panose="020B0604020202020204" pitchFamily="34" charset="0"/>
              <a:buChar char="•"/>
            </a:pPr>
            <a:r>
              <a:rPr lang="ja-JP" altLang="en-US" dirty="0">
                <a:solidFill>
                  <a:schemeClr val="tx1">
                    <a:lumMod val="75000"/>
                    <a:lumOff val="25000"/>
                  </a:schemeClr>
                </a:solidFill>
              </a:rPr>
              <a:t>目的：現状の手話学習方法の問題点を克服する</a:t>
            </a:r>
            <a:endParaRPr lang="en-US" altLang="ja-JP" dirty="0">
              <a:solidFill>
                <a:schemeClr val="tx1">
                  <a:lumMod val="75000"/>
                  <a:lumOff val="25000"/>
                </a:schemeClr>
              </a:solidFill>
            </a:endParaRPr>
          </a:p>
          <a:p>
            <a:pPr marL="342900" indent="-342900">
              <a:buFont typeface="Arial" panose="020B0604020202020204" pitchFamily="34" charset="0"/>
              <a:buChar char="•"/>
            </a:pPr>
            <a:r>
              <a:rPr lang="ja-JP" altLang="en-US" dirty="0">
                <a:solidFill>
                  <a:schemeClr val="tx1">
                    <a:lumMod val="75000"/>
                    <a:lumOff val="25000"/>
                  </a:schemeClr>
                </a:solidFill>
              </a:rPr>
              <a:t>実装：</a:t>
            </a:r>
            <a:r>
              <a:rPr lang="en-US" altLang="ja-JP" sz="2000" dirty="0">
                <a:solidFill>
                  <a:schemeClr val="tx1">
                    <a:lumMod val="75000"/>
                    <a:lumOff val="25000"/>
                  </a:schemeClr>
                </a:solidFill>
                <a:latin typeface="Century" panose="02040604050505020304" pitchFamily="18" charset="0"/>
              </a:rPr>
              <a:t>Oculus</a:t>
            </a:r>
            <a:r>
              <a:rPr lang="ja-JP" altLang="en-US" sz="2000" dirty="0">
                <a:solidFill>
                  <a:schemeClr val="tx1">
                    <a:lumMod val="75000"/>
                    <a:lumOff val="25000"/>
                  </a:schemeClr>
                </a:solidFill>
                <a:latin typeface="Century" panose="02040604050505020304" pitchFamily="18" charset="0"/>
              </a:rPr>
              <a:t> </a:t>
            </a:r>
            <a:r>
              <a:rPr lang="en-US" altLang="ja-JP" sz="2000" dirty="0">
                <a:solidFill>
                  <a:schemeClr val="tx1">
                    <a:lumMod val="75000"/>
                    <a:lumOff val="25000"/>
                  </a:schemeClr>
                </a:solidFill>
                <a:latin typeface="Century" panose="02040604050505020304" pitchFamily="18" charset="0"/>
              </a:rPr>
              <a:t>Quest</a:t>
            </a:r>
            <a:r>
              <a:rPr lang="ja-JP" altLang="en-US" dirty="0">
                <a:solidFill>
                  <a:schemeClr val="tx1">
                    <a:lumMod val="75000"/>
                    <a:lumOff val="25000"/>
                  </a:schemeClr>
                </a:solidFill>
                <a:latin typeface="Century" panose="02040604050505020304" pitchFamily="18" charset="0"/>
              </a:rPr>
              <a:t>と</a:t>
            </a:r>
            <a:r>
              <a:rPr lang="en-US" altLang="ja-JP" dirty="0">
                <a:solidFill>
                  <a:schemeClr val="tx1">
                    <a:lumMod val="75000"/>
                    <a:lumOff val="25000"/>
                  </a:schemeClr>
                </a:solidFill>
                <a:latin typeface="Century" panose="02040604050505020304" pitchFamily="18" charset="0"/>
              </a:rPr>
              <a:t>Unity</a:t>
            </a:r>
            <a:r>
              <a:rPr lang="ja-JP" altLang="en-US" dirty="0">
                <a:solidFill>
                  <a:schemeClr val="tx1">
                    <a:lumMod val="75000"/>
                    <a:lumOff val="25000"/>
                  </a:schemeClr>
                </a:solidFill>
                <a:latin typeface="Century" panose="02040604050505020304" pitchFamily="18" charset="0"/>
              </a:rPr>
              <a:t>を用いたソフトウェア実装</a:t>
            </a:r>
            <a:endParaRPr lang="en-US" altLang="ja-JP" sz="2000" dirty="0">
              <a:solidFill>
                <a:schemeClr val="tx1">
                  <a:lumMod val="75000"/>
                  <a:lumOff val="25000"/>
                </a:schemeClr>
              </a:solidFill>
              <a:latin typeface="Century" panose="02040604050505020304" pitchFamily="18" charset="0"/>
            </a:endParaRPr>
          </a:p>
          <a:p>
            <a:pPr marL="342900" indent="-342900">
              <a:buFont typeface="Arial" panose="020B0604020202020204" pitchFamily="34" charset="0"/>
              <a:buChar char="•"/>
            </a:pPr>
            <a:r>
              <a:rPr lang="en-US" altLang="ja-JP" dirty="0">
                <a:solidFill>
                  <a:schemeClr val="tx1">
                    <a:lumMod val="75000"/>
                    <a:lumOff val="25000"/>
                  </a:schemeClr>
                </a:solidFill>
              </a:rPr>
              <a:t>Oculus</a:t>
            </a:r>
            <a:r>
              <a:rPr lang="ja-JP" altLang="en-US" dirty="0">
                <a:solidFill>
                  <a:schemeClr val="tx1">
                    <a:lumMod val="75000"/>
                    <a:lumOff val="25000"/>
                  </a:schemeClr>
                </a:solidFill>
              </a:rPr>
              <a:t> </a:t>
            </a:r>
            <a:r>
              <a:rPr lang="en-US" altLang="ja-JP" dirty="0">
                <a:solidFill>
                  <a:schemeClr val="tx1">
                    <a:lumMod val="75000"/>
                    <a:lumOff val="25000"/>
                  </a:schemeClr>
                </a:solidFill>
              </a:rPr>
              <a:t>Quest</a:t>
            </a:r>
            <a:r>
              <a:rPr lang="ja-JP" altLang="en-US" dirty="0" err="1">
                <a:solidFill>
                  <a:schemeClr val="tx1">
                    <a:lumMod val="75000"/>
                    <a:lumOff val="25000"/>
                  </a:schemeClr>
                </a:solidFill>
              </a:rPr>
              <a:t>での</a:t>
            </a:r>
            <a:r>
              <a:rPr lang="ja-JP" altLang="en-US" dirty="0">
                <a:solidFill>
                  <a:schemeClr val="tx1">
                    <a:lumMod val="75000"/>
                    <a:lumOff val="25000"/>
                  </a:schemeClr>
                </a:solidFill>
              </a:rPr>
              <a:t>ハンドトラッキング仕様</a:t>
            </a:r>
            <a:endParaRPr lang="en-US" altLang="ja-JP" dirty="0">
              <a:solidFill>
                <a:schemeClr val="tx1">
                  <a:lumMod val="75000"/>
                  <a:lumOff val="25000"/>
                </a:schemeClr>
              </a:solidFill>
            </a:endParaRPr>
          </a:p>
          <a:p>
            <a:pPr marL="342900" indent="-342900">
              <a:buFont typeface="Arial" panose="020B0604020202020204" pitchFamily="34" charset="0"/>
              <a:buChar char="•"/>
            </a:pPr>
            <a:endParaRPr lang="ja-JP" altLang="en-US" dirty="0"/>
          </a:p>
        </p:txBody>
      </p:sp>
    </p:spTree>
    <p:extLst>
      <p:ext uri="{BB962C8B-B14F-4D97-AF65-F5344CB8AC3E}">
        <p14:creationId xmlns:p14="http://schemas.microsoft.com/office/powerpoint/2010/main" val="31424510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F5D4BD1-D0A6-48C5-B83B-19A0275A48A8}"/>
              </a:ext>
            </a:extLst>
          </p:cNvPr>
          <p:cNvSpPr>
            <a:spLocks noGrp="1"/>
          </p:cNvSpPr>
          <p:nvPr>
            <p:ph type="title"/>
          </p:nvPr>
        </p:nvSpPr>
        <p:spPr/>
        <p:txBody>
          <a:bodyPr/>
          <a:lstStyle/>
          <a:p>
            <a:r>
              <a:rPr kumimoji="1" lang="ja-JP" altLang="en-US" dirty="0"/>
              <a:t>課題・今後の方針</a:t>
            </a:r>
          </a:p>
        </p:txBody>
      </p:sp>
      <p:sp>
        <p:nvSpPr>
          <p:cNvPr id="3" name="コンテンツ プレースホルダー 2">
            <a:extLst>
              <a:ext uri="{FF2B5EF4-FFF2-40B4-BE49-F238E27FC236}">
                <a16:creationId xmlns:a16="http://schemas.microsoft.com/office/drawing/2014/main" id="{FD4F6D6D-94A0-4535-9D1A-058CBC0FC65D}"/>
              </a:ext>
            </a:extLst>
          </p:cNvPr>
          <p:cNvSpPr>
            <a:spLocks noGrp="1"/>
          </p:cNvSpPr>
          <p:nvPr>
            <p:ph idx="1"/>
          </p:nvPr>
        </p:nvSpPr>
        <p:spPr/>
        <p:txBody>
          <a:bodyPr>
            <a:normAutofit/>
          </a:bodyPr>
          <a:lstStyle/>
          <a:p>
            <a:pPr>
              <a:buFont typeface="Wingdings" panose="05000000000000000000" pitchFamily="2" charset="2"/>
              <a:buChar char="l"/>
            </a:pPr>
            <a:endParaRPr kumimoji="1" lang="ja-JP" altLang="en-US" sz="2800" dirty="0"/>
          </a:p>
        </p:txBody>
      </p:sp>
    </p:spTree>
    <p:extLst>
      <p:ext uri="{BB962C8B-B14F-4D97-AF65-F5344CB8AC3E}">
        <p14:creationId xmlns:p14="http://schemas.microsoft.com/office/powerpoint/2010/main" val="1105997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F5D4BD1-D0A6-48C5-B83B-19A0275A48A8}"/>
              </a:ext>
            </a:extLst>
          </p:cNvPr>
          <p:cNvSpPr>
            <a:spLocks noGrp="1"/>
          </p:cNvSpPr>
          <p:nvPr>
            <p:ph type="title"/>
          </p:nvPr>
        </p:nvSpPr>
        <p:spPr/>
        <p:txBody>
          <a:bodyPr/>
          <a:lstStyle/>
          <a:p>
            <a:r>
              <a:rPr lang="ja-JP" altLang="en-US" dirty="0"/>
              <a:t>課題・今後の方針</a:t>
            </a:r>
            <a:endParaRPr kumimoji="1" lang="ja-JP" altLang="en-US" dirty="0"/>
          </a:p>
        </p:txBody>
      </p:sp>
      <p:sp>
        <p:nvSpPr>
          <p:cNvPr id="3" name="コンテンツ プレースホルダー 2">
            <a:extLst>
              <a:ext uri="{FF2B5EF4-FFF2-40B4-BE49-F238E27FC236}">
                <a16:creationId xmlns:a16="http://schemas.microsoft.com/office/drawing/2014/main" id="{FD4F6D6D-94A0-4535-9D1A-058CBC0FC65D}"/>
              </a:ext>
            </a:extLst>
          </p:cNvPr>
          <p:cNvSpPr>
            <a:spLocks noGrp="1"/>
          </p:cNvSpPr>
          <p:nvPr>
            <p:ph idx="1"/>
          </p:nvPr>
        </p:nvSpPr>
        <p:spPr/>
        <p:txBody>
          <a:bodyPr>
            <a:normAutofit/>
          </a:bodyPr>
          <a:lstStyle/>
          <a:p>
            <a:pPr>
              <a:buFont typeface="Wingdings" panose="05000000000000000000" pitchFamily="2" charset="2"/>
              <a:buChar char="l"/>
            </a:pPr>
            <a:endParaRPr kumimoji="1" lang="ja-JP" altLang="en-US" sz="2800" dirty="0"/>
          </a:p>
        </p:txBody>
      </p:sp>
      <mc:AlternateContent xmlns:mc="http://schemas.openxmlformats.org/markup-compatibility/2006" xmlns:am3d="http://schemas.microsoft.com/office/drawing/2017/model3d">
        <mc:Choice Requires="am3d">
          <p:graphicFrame>
            <p:nvGraphicFramePr>
              <p:cNvPr id="4" name="3D モデル 3" descr="手 2">
                <a:extLst>
                  <a:ext uri="{FF2B5EF4-FFF2-40B4-BE49-F238E27FC236}">
                    <a16:creationId xmlns:a16="http://schemas.microsoft.com/office/drawing/2014/main" id="{2A04C98D-0F47-42C3-B4C3-DC0AA0FDAE8F}"/>
                  </a:ext>
                </a:extLst>
              </p:cNvPr>
              <p:cNvGraphicFramePr>
                <a:graphicFrameLocks noChangeAspect="1"/>
              </p:cNvGraphicFramePr>
              <p:nvPr>
                <p:extLst>
                  <p:ext uri="{D42A27DB-BD31-4B8C-83A1-F6EECF244321}">
                    <p14:modId xmlns:p14="http://schemas.microsoft.com/office/powerpoint/2010/main" val="3851026773"/>
                  </p:ext>
                </p:extLst>
              </p:nvPr>
            </p:nvGraphicFramePr>
            <p:xfrm rot="5400000">
              <a:off x="1307976" y="3541949"/>
              <a:ext cx="1599725" cy="3258217"/>
            </p:xfrm>
            <a:graphic>
              <a:graphicData uri="http://schemas.microsoft.com/office/drawing/2017/model3d">
                <am3d:model3d r:embed="rId3">
                  <am3d:spPr>
                    <a:xfrm rot="5400000">
                      <a:off x="0" y="0"/>
                      <a:ext cx="1599725" cy="3258217"/>
                    </a:xfrm>
                    <a:prstGeom prst="rect">
                      <a:avLst/>
                    </a:prstGeom>
                  </am3d:spPr>
                  <am3d:camera>
                    <am3d:pos x="0" y="0" z="56386303"/>
                    <am3d:up dx="0" dy="36000000" dz="0"/>
                    <am3d:lookAt x="0" y="0" z="0"/>
                    <am3d:perspective fov="2700000"/>
                  </am3d:camera>
                  <am3d:trans>
                    <am3d:meterPerModelUnit n="5873" d="1000000"/>
                    <am3d:preTrans dx="0" dy="0" dz="0"/>
                    <am3d:scale>
                      <am3d:sx n="1000000" d="1000000"/>
                      <am3d:sy n="1000000" d="1000000"/>
                      <am3d:sz n="1000000" d="1000000"/>
                    </am3d:scale>
                    <am3d:rot ax="-3658062" ay="4851014" az="-3639309"/>
                    <am3d:postTrans dx="0" dy="0" dz="0"/>
                  </am3d:trans>
                  <am3d:raster rName="Office3DRenderer" rVer="16.0.8326">
                    <am3d:blip r:embed="rId4"/>
                  </am3d:raster>
                  <am3d:objViewport viewportSz="371528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4" name="3D モデル 3" descr="手 2">
                <a:extLst>
                  <a:ext uri="{FF2B5EF4-FFF2-40B4-BE49-F238E27FC236}">
                    <a16:creationId xmlns:a16="http://schemas.microsoft.com/office/drawing/2014/main" id="{2A04C98D-0F47-42C3-B4C3-DC0AA0FDAE8F}"/>
                  </a:ext>
                </a:extLst>
              </p:cNvPr>
              <p:cNvPicPr>
                <a:picLocks noGrp="1" noRot="1" noChangeAspect="1" noMove="1" noResize="1" noEditPoints="1" noAdjustHandles="1" noChangeArrowheads="1" noChangeShapeType="1" noCrop="1"/>
              </p:cNvPicPr>
              <p:nvPr/>
            </p:nvPicPr>
            <p:blipFill>
              <a:blip r:embed="rId5"/>
              <a:stretch>
                <a:fillRect/>
              </a:stretch>
            </p:blipFill>
            <p:spPr>
              <a:xfrm rot="5400000">
                <a:off x="1307976" y="3541949"/>
                <a:ext cx="1599725" cy="3258217"/>
              </a:xfrm>
              <a:prstGeom prst="rect">
                <a:avLst/>
              </a:prstGeom>
            </p:spPr>
          </p:pic>
        </mc:Fallback>
      </mc:AlternateContent>
      <p:sp>
        <p:nvSpPr>
          <p:cNvPr id="5" name="テキスト ボックス 4">
            <a:extLst>
              <a:ext uri="{FF2B5EF4-FFF2-40B4-BE49-F238E27FC236}">
                <a16:creationId xmlns:a16="http://schemas.microsoft.com/office/drawing/2014/main" id="{76D776AB-B252-4352-A2CE-43D4452FB8D1}"/>
              </a:ext>
            </a:extLst>
          </p:cNvPr>
          <p:cNvSpPr txBox="1"/>
          <p:nvPr/>
        </p:nvSpPr>
        <p:spPr>
          <a:xfrm>
            <a:off x="1137860" y="5970920"/>
            <a:ext cx="1939955" cy="400110"/>
          </a:xfrm>
          <a:prstGeom prst="rect">
            <a:avLst/>
          </a:prstGeom>
          <a:noFill/>
        </p:spPr>
        <p:txBody>
          <a:bodyPr wrap="none" rtlCol="0">
            <a:spAutoFit/>
          </a:bodyPr>
          <a:lstStyle/>
          <a:p>
            <a:r>
              <a:rPr kumimoji="1" lang="ja-JP" altLang="en-US" sz="2000" dirty="0"/>
              <a:t>指文字での「に」</a:t>
            </a:r>
          </a:p>
        </p:txBody>
      </p:sp>
    </p:spTree>
    <p:extLst>
      <p:ext uri="{BB962C8B-B14F-4D97-AF65-F5344CB8AC3E}">
        <p14:creationId xmlns:p14="http://schemas.microsoft.com/office/powerpoint/2010/main" val="2336693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F5D4BD1-D0A6-48C5-B83B-19A0275A48A8}"/>
              </a:ext>
            </a:extLst>
          </p:cNvPr>
          <p:cNvSpPr>
            <a:spLocks noGrp="1"/>
          </p:cNvSpPr>
          <p:nvPr>
            <p:ph type="title"/>
          </p:nvPr>
        </p:nvSpPr>
        <p:spPr/>
        <p:txBody>
          <a:bodyPr/>
          <a:lstStyle/>
          <a:p>
            <a:r>
              <a:rPr kumimoji="1" lang="ja-JP" altLang="en-US" dirty="0"/>
              <a:t>本研究の背景</a:t>
            </a:r>
          </a:p>
        </p:txBody>
      </p:sp>
      <p:sp>
        <p:nvSpPr>
          <p:cNvPr id="3" name="コンテンツ プレースホルダー 2">
            <a:extLst>
              <a:ext uri="{FF2B5EF4-FFF2-40B4-BE49-F238E27FC236}">
                <a16:creationId xmlns:a16="http://schemas.microsoft.com/office/drawing/2014/main" id="{FD4F6D6D-94A0-4535-9D1A-058CBC0FC65D}"/>
              </a:ext>
            </a:extLst>
          </p:cNvPr>
          <p:cNvSpPr>
            <a:spLocks noGrp="1"/>
          </p:cNvSpPr>
          <p:nvPr>
            <p:ph idx="1"/>
          </p:nvPr>
        </p:nvSpPr>
        <p:spPr>
          <a:xfrm>
            <a:off x="838200" y="1820863"/>
            <a:ext cx="10515600" cy="4762499"/>
          </a:xfrm>
        </p:spPr>
        <p:txBody>
          <a:bodyPr>
            <a:normAutofit lnSpcReduction="10000"/>
          </a:bodyPr>
          <a:lstStyle/>
          <a:p>
            <a:pPr>
              <a:buFont typeface="Wingdings" panose="05000000000000000000" pitchFamily="2" charset="2"/>
              <a:buChar char="l"/>
            </a:pPr>
            <a:r>
              <a:rPr kumimoji="1" lang="ja-JP" altLang="en-US" sz="3200" dirty="0"/>
              <a:t>日本国内の聴覚障害者数は約３</a:t>
            </a:r>
            <a:r>
              <a:rPr lang="ja-JP" altLang="en-US" sz="3200" dirty="0"/>
              <a:t>６</a:t>
            </a:r>
            <a:r>
              <a:rPr kumimoji="1" lang="ja-JP" altLang="en-US" sz="3200" dirty="0"/>
              <a:t>万人</a:t>
            </a:r>
            <a:endParaRPr kumimoji="1" lang="en-US" altLang="ja-JP" sz="3200" dirty="0"/>
          </a:p>
          <a:p>
            <a:pPr>
              <a:buFont typeface="Wingdings" panose="05000000000000000000" pitchFamily="2" charset="2"/>
              <a:buChar char="l"/>
            </a:pPr>
            <a:r>
              <a:rPr lang="ja-JP" altLang="en-US" sz="3200" dirty="0"/>
              <a:t>国民のおよそ１０００人に３人が聴覚障害者</a:t>
            </a:r>
            <a:endParaRPr kumimoji="1" lang="en-US" altLang="ja-JP" sz="3200" dirty="0"/>
          </a:p>
          <a:p>
            <a:pPr>
              <a:buFont typeface="Wingdings" panose="05000000000000000000" pitchFamily="2" charset="2"/>
              <a:buChar char="l"/>
            </a:pPr>
            <a:endParaRPr lang="en-US" altLang="ja-JP" sz="3200" dirty="0"/>
          </a:p>
          <a:p>
            <a:pPr>
              <a:buFont typeface="Wingdings" panose="05000000000000000000" pitchFamily="2" charset="2"/>
              <a:buChar char="l"/>
            </a:pPr>
            <a:r>
              <a:rPr kumimoji="1" lang="ja-JP" altLang="en-US" sz="3200" dirty="0"/>
              <a:t>聴覚障害者と会話する機会のある人はさらに多い</a:t>
            </a:r>
            <a:endParaRPr kumimoji="1" lang="en-US" altLang="ja-JP" sz="3200" dirty="0"/>
          </a:p>
          <a:p>
            <a:pPr>
              <a:buFont typeface="Wingdings" panose="05000000000000000000" pitchFamily="2" charset="2"/>
              <a:buChar char="l"/>
            </a:pPr>
            <a:endParaRPr kumimoji="1" lang="en-US" altLang="ja-JP" sz="3200" dirty="0"/>
          </a:p>
          <a:p>
            <a:pPr>
              <a:buFont typeface="Wingdings" panose="05000000000000000000" pitchFamily="2" charset="2"/>
              <a:buChar char="l"/>
            </a:pPr>
            <a:r>
              <a:rPr lang="ja-JP" altLang="en-US" dirty="0"/>
              <a:t>お互いが手話を理解しなければ</a:t>
            </a:r>
            <a:r>
              <a:rPr kumimoji="1" lang="ja-JP" altLang="en-US" sz="3200" dirty="0"/>
              <a:t>会話は成立しない</a:t>
            </a:r>
            <a:endParaRPr kumimoji="1" lang="en-US" altLang="ja-JP" sz="3200" dirty="0"/>
          </a:p>
          <a:p>
            <a:pPr>
              <a:buFont typeface="Wingdings" panose="05000000000000000000" pitchFamily="2" charset="2"/>
              <a:buChar char="l"/>
            </a:pPr>
            <a:endParaRPr lang="en-US" altLang="ja-JP" dirty="0"/>
          </a:p>
          <a:p>
            <a:pPr>
              <a:buFont typeface="Wingdings" panose="05000000000000000000" pitchFamily="2" charset="2"/>
              <a:buChar char="l"/>
            </a:pPr>
            <a:r>
              <a:rPr kumimoji="1" lang="ja-JP" altLang="en-US" sz="3200" dirty="0"/>
              <a:t>聴覚障害者との意思疎通の為には健常者も手話を　　　　習得しなければならない</a:t>
            </a:r>
            <a:endParaRPr kumimoji="1" lang="en-US" altLang="ja-JP" sz="3200" dirty="0"/>
          </a:p>
          <a:p>
            <a:pPr>
              <a:buFont typeface="Wingdings" panose="05000000000000000000" pitchFamily="2" charset="2"/>
              <a:buChar char="l"/>
            </a:pPr>
            <a:endParaRPr kumimoji="1" lang="ja-JP" altLang="en-US" sz="3200" dirty="0"/>
          </a:p>
        </p:txBody>
      </p:sp>
      <p:sp>
        <p:nvSpPr>
          <p:cNvPr id="4" name="下矢印 3">
            <a:extLst>
              <a:ext uri="{FF2B5EF4-FFF2-40B4-BE49-F238E27FC236}">
                <a16:creationId xmlns:a16="http://schemas.microsoft.com/office/drawing/2014/main" id="{770097B9-40A1-4149-B941-1841D79BEDF3}"/>
              </a:ext>
            </a:extLst>
          </p:cNvPr>
          <p:cNvSpPr/>
          <p:nvPr/>
        </p:nvSpPr>
        <p:spPr>
          <a:xfrm>
            <a:off x="4474817" y="4022092"/>
            <a:ext cx="360040" cy="360040"/>
          </a:xfrm>
          <a:prstGeom prst="downArrow">
            <a:avLst/>
          </a:prstGeom>
          <a:solidFill>
            <a:schemeClr val="tx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5" name="下矢印 3">
            <a:extLst>
              <a:ext uri="{FF2B5EF4-FFF2-40B4-BE49-F238E27FC236}">
                <a16:creationId xmlns:a16="http://schemas.microsoft.com/office/drawing/2014/main" id="{3EB385E7-862C-4CC2-90FD-0175E358089E}"/>
              </a:ext>
            </a:extLst>
          </p:cNvPr>
          <p:cNvSpPr/>
          <p:nvPr/>
        </p:nvSpPr>
        <p:spPr>
          <a:xfrm>
            <a:off x="4474817" y="5122707"/>
            <a:ext cx="360040" cy="360040"/>
          </a:xfrm>
          <a:prstGeom prst="downArrow">
            <a:avLst/>
          </a:prstGeom>
          <a:solidFill>
            <a:schemeClr val="tx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6" name="テキスト ボックス 5">
            <a:extLst>
              <a:ext uri="{FF2B5EF4-FFF2-40B4-BE49-F238E27FC236}">
                <a16:creationId xmlns:a16="http://schemas.microsoft.com/office/drawing/2014/main" id="{64A163F0-3D91-48A2-9400-61479CB4F0DF}"/>
              </a:ext>
            </a:extLst>
          </p:cNvPr>
          <p:cNvSpPr txBox="1"/>
          <p:nvPr/>
        </p:nvSpPr>
        <p:spPr>
          <a:xfrm>
            <a:off x="6737684" y="6519446"/>
            <a:ext cx="4223355" cy="338554"/>
          </a:xfrm>
          <a:prstGeom prst="rect">
            <a:avLst/>
          </a:prstGeom>
          <a:noFill/>
        </p:spPr>
        <p:txBody>
          <a:bodyPr wrap="square" rtlCol="0">
            <a:spAutoFit/>
          </a:bodyPr>
          <a:lstStyle/>
          <a:p>
            <a:r>
              <a:rPr lang="en-US" altLang="ja-JP" sz="1600" dirty="0">
                <a:latin typeface="ＭＳ Ｐゴシック" panose="020B0600070205080204" pitchFamily="50" charset="-128"/>
                <a:ea typeface="ＭＳ Ｐゴシック" panose="020B0600070205080204" pitchFamily="50" charset="-128"/>
              </a:rPr>
              <a:t>※</a:t>
            </a:r>
            <a:r>
              <a:rPr lang="ja-JP" altLang="en-US" sz="1600" dirty="0">
                <a:latin typeface="ＭＳ Ｐゴシック" panose="020B0600070205080204" pitchFamily="50" charset="-128"/>
                <a:ea typeface="ＭＳ Ｐゴシック" panose="020B0600070205080204" pitchFamily="50" charset="-128"/>
              </a:rPr>
              <a:t>　出典　内閣府　</a:t>
            </a:r>
            <a:r>
              <a:rPr lang="zh-TW" altLang="en-US" sz="1600" dirty="0">
                <a:latin typeface="ＭＳ Ｐゴシック" panose="020B0600070205080204" pitchFamily="50" charset="-128"/>
                <a:ea typeface="ＭＳ Ｐゴシック" panose="020B0600070205080204" pitchFamily="50" charset="-128"/>
              </a:rPr>
              <a:t>障害者白書　平成</a:t>
            </a:r>
            <a:r>
              <a:rPr lang="en-US" altLang="zh-TW" sz="1600" dirty="0">
                <a:latin typeface="ＭＳ Ｐゴシック" panose="020B0600070205080204" pitchFamily="50" charset="-128"/>
                <a:ea typeface="ＭＳ Ｐゴシック" panose="020B0600070205080204" pitchFamily="50" charset="-128"/>
              </a:rPr>
              <a:t>25</a:t>
            </a:r>
            <a:r>
              <a:rPr lang="zh-TW" altLang="en-US" sz="1600" dirty="0">
                <a:latin typeface="ＭＳ Ｐゴシック" panose="020B0600070205080204" pitchFamily="50" charset="-128"/>
                <a:ea typeface="ＭＳ Ｐゴシック" panose="020B0600070205080204" pitchFamily="50" charset="-128"/>
              </a:rPr>
              <a:t>年版</a:t>
            </a:r>
          </a:p>
        </p:txBody>
      </p:sp>
      <p:sp>
        <p:nvSpPr>
          <p:cNvPr id="7" name="テキスト ボックス 6">
            <a:extLst>
              <a:ext uri="{FF2B5EF4-FFF2-40B4-BE49-F238E27FC236}">
                <a16:creationId xmlns:a16="http://schemas.microsoft.com/office/drawing/2014/main" id="{1FE09F43-ACDC-4C58-87C9-F2F7CD82E987}"/>
              </a:ext>
            </a:extLst>
          </p:cNvPr>
          <p:cNvSpPr txBox="1"/>
          <p:nvPr/>
        </p:nvSpPr>
        <p:spPr>
          <a:xfrm>
            <a:off x="7756088" y="1651586"/>
            <a:ext cx="714144" cy="338554"/>
          </a:xfrm>
          <a:prstGeom prst="rect">
            <a:avLst/>
          </a:prstGeom>
          <a:noFill/>
        </p:spPr>
        <p:txBody>
          <a:bodyPr wrap="square" rtlCol="0">
            <a:spAutoFit/>
          </a:bodyPr>
          <a:lstStyle/>
          <a:p>
            <a:r>
              <a:rPr lang="en-US" altLang="ja-JP" sz="1600" b="1" dirty="0">
                <a:latin typeface="ＭＳ Ｐゴシック" panose="020B0600070205080204" pitchFamily="50" charset="-128"/>
                <a:ea typeface="ＭＳ Ｐゴシック" panose="020B0600070205080204" pitchFamily="50" charset="-128"/>
              </a:rPr>
              <a:t>※</a:t>
            </a:r>
            <a:endParaRPr lang="zh-TW" altLang="en-US" sz="1600" b="1" dirty="0">
              <a:latin typeface="ＭＳ Ｐゴシック" panose="020B0600070205080204" pitchFamily="50" charset="-128"/>
              <a:ea typeface="ＭＳ Ｐゴシック" panose="020B0600070205080204" pitchFamily="50" charset="-128"/>
            </a:endParaRPr>
          </a:p>
        </p:txBody>
      </p:sp>
    </p:spTree>
    <p:extLst>
      <p:ext uri="{BB962C8B-B14F-4D97-AF65-F5344CB8AC3E}">
        <p14:creationId xmlns:p14="http://schemas.microsoft.com/office/powerpoint/2010/main" val="26404448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F5D4BD1-D0A6-48C5-B83B-19A0275A48A8}"/>
              </a:ext>
            </a:extLst>
          </p:cNvPr>
          <p:cNvSpPr>
            <a:spLocks noGrp="1"/>
          </p:cNvSpPr>
          <p:nvPr>
            <p:ph type="title"/>
          </p:nvPr>
        </p:nvSpPr>
        <p:spPr/>
        <p:txBody>
          <a:bodyPr/>
          <a:lstStyle/>
          <a:p>
            <a:r>
              <a:rPr kumimoji="1" lang="ja-JP" altLang="en-US" dirty="0"/>
              <a:t>本研究の背景</a:t>
            </a:r>
          </a:p>
        </p:txBody>
      </p:sp>
      <p:sp>
        <p:nvSpPr>
          <p:cNvPr id="3" name="コンテンツ プレースホルダー 2">
            <a:extLst>
              <a:ext uri="{FF2B5EF4-FFF2-40B4-BE49-F238E27FC236}">
                <a16:creationId xmlns:a16="http://schemas.microsoft.com/office/drawing/2014/main" id="{FD4F6D6D-94A0-4535-9D1A-058CBC0FC65D}"/>
              </a:ext>
            </a:extLst>
          </p:cNvPr>
          <p:cNvSpPr>
            <a:spLocks noGrp="1"/>
          </p:cNvSpPr>
          <p:nvPr>
            <p:ph idx="1"/>
          </p:nvPr>
        </p:nvSpPr>
        <p:spPr>
          <a:xfrm>
            <a:off x="838200" y="1820863"/>
            <a:ext cx="10515600" cy="4435558"/>
          </a:xfrm>
        </p:spPr>
        <p:txBody>
          <a:bodyPr>
            <a:normAutofit/>
          </a:bodyPr>
          <a:lstStyle/>
          <a:p>
            <a:pPr>
              <a:buFont typeface="Wingdings" panose="05000000000000000000" pitchFamily="2" charset="2"/>
              <a:buChar char="l"/>
            </a:pPr>
            <a:r>
              <a:rPr kumimoji="1" lang="ja-JP" altLang="en-US" sz="3200" dirty="0"/>
              <a:t>手話を習得する手段</a:t>
            </a:r>
            <a:endParaRPr kumimoji="1" lang="en-US" altLang="ja-JP" sz="3200" dirty="0"/>
          </a:p>
          <a:p>
            <a:pPr lvl="1">
              <a:buFont typeface="Wingdings" panose="05000000000000000000" pitchFamily="2" charset="2"/>
              <a:buChar char="l"/>
            </a:pPr>
            <a:r>
              <a:rPr lang="ja-JP" altLang="en-US" dirty="0"/>
              <a:t>書籍、ビデオ、</a:t>
            </a:r>
            <a:r>
              <a:rPr lang="en-US" altLang="ja-JP" dirty="0"/>
              <a:t>Web</a:t>
            </a:r>
          </a:p>
          <a:p>
            <a:pPr lvl="1">
              <a:buFont typeface="Wingdings" panose="05000000000000000000" pitchFamily="2" charset="2"/>
              <a:buChar char="l"/>
            </a:pPr>
            <a:endParaRPr lang="en-US" altLang="ja-JP" dirty="0"/>
          </a:p>
          <a:p>
            <a:pPr>
              <a:buFont typeface="Wingdings" panose="05000000000000000000" pitchFamily="2" charset="2"/>
              <a:buChar char="l"/>
            </a:pPr>
            <a:r>
              <a:rPr kumimoji="1" lang="ja-JP" altLang="en-US" sz="3200" dirty="0">
                <a:solidFill>
                  <a:srgbClr val="C00000"/>
                </a:solidFill>
              </a:rPr>
              <a:t>問題点</a:t>
            </a:r>
            <a:endParaRPr kumimoji="1" lang="en-US" altLang="ja-JP" sz="3200" dirty="0">
              <a:solidFill>
                <a:srgbClr val="C00000"/>
              </a:solidFill>
            </a:endParaRPr>
          </a:p>
          <a:p>
            <a:pPr lvl="1">
              <a:buFont typeface="Wingdings" panose="05000000000000000000" pitchFamily="2" charset="2"/>
              <a:buChar char="l"/>
            </a:pPr>
            <a:r>
              <a:rPr kumimoji="1" lang="ja-JP" altLang="en-US" dirty="0"/>
              <a:t>書籍：</a:t>
            </a:r>
            <a:r>
              <a:rPr kumimoji="1" lang="ja-JP" altLang="en-US" dirty="0">
                <a:solidFill>
                  <a:srgbClr val="C00000"/>
                </a:solidFill>
              </a:rPr>
              <a:t>動き</a:t>
            </a:r>
            <a:r>
              <a:rPr kumimoji="1" lang="ja-JP" altLang="en-US" dirty="0"/>
              <a:t>をもたせられない</a:t>
            </a:r>
            <a:endParaRPr kumimoji="1" lang="en-US" altLang="ja-JP" dirty="0"/>
          </a:p>
          <a:p>
            <a:pPr lvl="1">
              <a:buFont typeface="Wingdings" panose="05000000000000000000" pitchFamily="2" charset="2"/>
              <a:buChar char="l"/>
            </a:pPr>
            <a:r>
              <a:rPr kumimoji="1" lang="ja-JP" altLang="en-US" dirty="0"/>
              <a:t>全般：</a:t>
            </a:r>
            <a:r>
              <a:rPr kumimoji="1" lang="ja-JP" altLang="en-US" dirty="0">
                <a:solidFill>
                  <a:srgbClr val="C00000"/>
                </a:solidFill>
              </a:rPr>
              <a:t>限られた視点</a:t>
            </a:r>
            <a:r>
              <a:rPr kumimoji="1" lang="ja-JP" altLang="en-US" dirty="0"/>
              <a:t>方向</a:t>
            </a:r>
            <a:endParaRPr kumimoji="1" lang="en-US" altLang="ja-JP" dirty="0"/>
          </a:p>
          <a:p>
            <a:pPr marL="457200" lvl="1" indent="0">
              <a:buNone/>
            </a:pPr>
            <a:r>
              <a:rPr lang="en-US" altLang="ja-JP" dirty="0"/>
              <a:t>	</a:t>
            </a:r>
            <a:r>
              <a:rPr lang="ja-JP" altLang="en-US" dirty="0"/>
              <a:t>　　　</a:t>
            </a:r>
            <a:r>
              <a:rPr lang="ja-JP" altLang="en-US" dirty="0">
                <a:solidFill>
                  <a:srgbClr val="C00000"/>
                </a:solidFill>
              </a:rPr>
              <a:t>利き手が反転</a:t>
            </a:r>
            <a:r>
              <a:rPr lang="ja-JP" altLang="en-US" dirty="0"/>
              <a:t>する特性</a:t>
            </a:r>
            <a:endParaRPr lang="en-US" altLang="ja-JP" dirty="0"/>
          </a:p>
          <a:p>
            <a:pPr marL="457200" lvl="1" indent="0">
              <a:buNone/>
            </a:pPr>
            <a:r>
              <a:rPr kumimoji="1" lang="ja-JP" altLang="en-US" dirty="0"/>
              <a:t>　</a:t>
            </a:r>
            <a:r>
              <a:rPr kumimoji="1" lang="en-US" altLang="ja-JP" dirty="0"/>
              <a:t>	</a:t>
            </a:r>
            <a:r>
              <a:rPr kumimoji="1" lang="ja-JP" altLang="en-US" dirty="0"/>
              <a:t>　　　</a:t>
            </a:r>
            <a:r>
              <a:rPr kumimoji="1" lang="ja-JP" altLang="en-US" dirty="0">
                <a:solidFill>
                  <a:srgbClr val="C00000"/>
                </a:solidFill>
              </a:rPr>
              <a:t>合否の確認</a:t>
            </a:r>
            <a:r>
              <a:rPr kumimoji="1" lang="ja-JP" altLang="en-US" dirty="0"/>
              <a:t>ができない</a:t>
            </a:r>
            <a:endParaRPr kumimoji="1" lang="en-US" altLang="ja-JP" sz="3200" dirty="0"/>
          </a:p>
          <a:p>
            <a:pPr>
              <a:buFont typeface="Wingdings" panose="05000000000000000000" pitchFamily="2" charset="2"/>
              <a:buChar char="l"/>
            </a:pPr>
            <a:endParaRPr kumimoji="1" lang="ja-JP" altLang="en-US" sz="3200" dirty="0"/>
          </a:p>
        </p:txBody>
      </p:sp>
      <p:sp>
        <p:nvSpPr>
          <p:cNvPr id="6" name="正方形/長方形 5">
            <a:extLst>
              <a:ext uri="{FF2B5EF4-FFF2-40B4-BE49-F238E27FC236}">
                <a16:creationId xmlns:a16="http://schemas.microsoft.com/office/drawing/2014/main" id="{9232CE8E-3C3E-4D98-B74C-362C29DF7084}"/>
              </a:ext>
            </a:extLst>
          </p:cNvPr>
          <p:cNvSpPr/>
          <p:nvPr/>
        </p:nvSpPr>
        <p:spPr>
          <a:xfrm>
            <a:off x="6565232" y="1600200"/>
            <a:ext cx="2490537" cy="20694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AFEC595D-3EE9-41C4-A6DF-DF613B7B4F9D}"/>
              </a:ext>
            </a:extLst>
          </p:cNvPr>
          <p:cNvSpPr/>
          <p:nvPr/>
        </p:nvSpPr>
        <p:spPr>
          <a:xfrm>
            <a:off x="6565231" y="4001022"/>
            <a:ext cx="2490537" cy="20694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FAA0BCF5-7071-4B45-BE13-5A172A7216C9}"/>
              </a:ext>
            </a:extLst>
          </p:cNvPr>
          <p:cNvSpPr/>
          <p:nvPr/>
        </p:nvSpPr>
        <p:spPr>
          <a:xfrm>
            <a:off x="9428746" y="4001022"/>
            <a:ext cx="2490537" cy="20694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a:extLst>
              <a:ext uri="{FF2B5EF4-FFF2-40B4-BE49-F238E27FC236}">
                <a16:creationId xmlns:a16="http://schemas.microsoft.com/office/drawing/2014/main" id="{B2474E74-391B-41EB-9631-11ACC4FB3484}"/>
              </a:ext>
            </a:extLst>
          </p:cNvPr>
          <p:cNvSpPr/>
          <p:nvPr/>
        </p:nvSpPr>
        <p:spPr>
          <a:xfrm>
            <a:off x="9428745" y="1600200"/>
            <a:ext cx="2490537" cy="20694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0996080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F5D4BD1-D0A6-48C5-B83B-19A0275A48A8}"/>
              </a:ext>
            </a:extLst>
          </p:cNvPr>
          <p:cNvSpPr>
            <a:spLocks noGrp="1"/>
          </p:cNvSpPr>
          <p:nvPr>
            <p:ph type="title"/>
          </p:nvPr>
        </p:nvSpPr>
        <p:spPr/>
        <p:txBody>
          <a:bodyPr/>
          <a:lstStyle/>
          <a:p>
            <a:r>
              <a:rPr kumimoji="1" lang="ja-JP" altLang="en-US" dirty="0"/>
              <a:t>本研究の目的</a:t>
            </a:r>
          </a:p>
        </p:txBody>
      </p:sp>
      <p:sp>
        <p:nvSpPr>
          <p:cNvPr id="4" name="コンテンツ プレースホルダー 2">
            <a:extLst>
              <a:ext uri="{FF2B5EF4-FFF2-40B4-BE49-F238E27FC236}">
                <a16:creationId xmlns:a16="http://schemas.microsoft.com/office/drawing/2014/main" id="{9F90B49F-F606-4AD5-BC5D-788D4A193C39}"/>
              </a:ext>
            </a:extLst>
          </p:cNvPr>
          <p:cNvSpPr txBox="1">
            <a:spLocks/>
          </p:cNvSpPr>
          <p:nvPr/>
        </p:nvSpPr>
        <p:spPr>
          <a:xfrm>
            <a:off x="838199" y="1929147"/>
            <a:ext cx="10515600" cy="3328654"/>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a:buFont typeface="Wingdings" panose="05000000000000000000" pitchFamily="2" charset="2"/>
              <a:buChar char="l"/>
            </a:pPr>
            <a:r>
              <a:rPr lang="ja-JP" altLang="en-US" dirty="0">
                <a:solidFill>
                  <a:srgbClr val="0070C0"/>
                </a:solidFill>
              </a:rPr>
              <a:t>改善</a:t>
            </a:r>
            <a:endParaRPr lang="en-US" altLang="ja-JP" dirty="0">
              <a:solidFill>
                <a:srgbClr val="0070C0"/>
              </a:solidFill>
            </a:endParaRPr>
          </a:p>
          <a:p>
            <a:pPr lvl="1">
              <a:buFont typeface="Wingdings" panose="05000000000000000000" pitchFamily="2" charset="2"/>
              <a:buChar char="l"/>
            </a:pPr>
            <a:r>
              <a:rPr lang="ja-JP" altLang="en-US" dirty="0"/>
              <a:t> 手話を構成する重要な要素の</a:t>
            </a:r>
            <a:r>
              <a:rPr lang="ja-JP" altLang="en-US" dirty="0">
                <a:solidFill>
                  <a:srgbClr val="C00000"/>
                </a:solidFill>
              </a:rPr>
              <a:t>動きを取り入れる</a:t>
            </a:r>
            <a:endParaRPr lang="en-US" altLang="ja-JP" dirty="0">
              <a:solidFill>
                <a:srgbClr val="C00000"/>
              </a:solidFill>
            </a:endParaRPr>
          </a:p>
          <a:p>
            <a:pPr lvl="1">
              <a:buFont typeface="Wingdings" panose="05000000000000000000" pitchFamily="2" charset="2"/>
              <a:buChar char="l"/>
            </a:pPr>
            <a:r>
              <a:rPr lang="ja-JP" altLang="en-US" dirty="0"/>
              <a:t> 使用者は</a:t>
            </a:r>
            <a:r>
              <a:rPr lang="ja-JP" altLang="en-US" dirty="0">
                <a:solidFill>
                  <a:srgbClr val="C00000"/>
                </a:solidFill>
              </a:rPr>
              <a:t>任意方向から手本を観察</a:t>
            </a:r>
            <a:r>
              <a:rPr lang="ja-JP" altLang="en-US" dirty="0"/>
              <a:t>し理解を深める</a:t>
            </a:r>
            <a:endParaRPr lang="en-US" altLang="ja-JP" dirty="0"/>
          </a:p>
          <a:p>
            <a:pPr lvl="1">
              <a:buFont typeface="Wingdings" panose="05000000000000000000" pitchFamily="2" charset="2"/>
              <a:buChar char="l"/>
            </a:pPr>
            <a:r>
              <a:rPr lang="ja-JP" altLang="en-US" dirty="0"/>
              <a:t> 手本を</a:t>
            </a:r>
            <a:r>
              <a:rPr lang="ja-JP" altLang="en-US" dirty="0">
                <a:solidFill>
                  <a:srgbClr val="C00000"/>
                </a:solidFill>
              </a:rPr>
              <a:t>反転していない自然な方向</a:t>
            </a:r>
            <a:r>
              <a:rPr lang="ja-JP" altLang="en-US" dirty="0"/>
              <a:t>に配置し理解を助ける</a:t>
            </a:r>
            <a:endParaRPr lang="en-US" altLang="ja-JP" dirty="0">
              <a:solidFill>
                <a:srgbClr val="C00000"/>
              </a:solidFill>
            </a:endParaRPr>
          </a:p>
          <a:p>
            <a:pPr lvl="1">
              <a:buFont typeface="Wingdings" panose="05000000000000000000" pitchFamily="2" charset="2"/>
              <a:buChar char="l"/>
            </a:pPr>
            <a:r>
              <a:rPr lang="ja-JP" altLang="en-US" dirty="0"/>
              <a:t> </a:t>
            </a:r>
            <a:r>
              <a:rPr lang="ja-JP" altLang="en-US" dirty="0">
                <a:solidFill>
                  <a:srgbClr val="C00000"/>
                </a:solidFill>
              </a:rPr>
              <a:t>インタラクティブに採点</a:t>
            </a:r>
            <a:r>
              <a:rPr lang="ja-JP" altLang="en-US" dirty="0"/>
              <a:t>を実施し合否の確認を可能に</a:t>
            </a:r>
            <a:endParaRPr lang="en-US" altLang="ja-JP" dirty="0"/>
          </a:p>
          <a:p>
            <a:pPr>
              <a:buFont typeface="Wingdings" panose="05000000000000000000" pitchFamily="2" charset="2"/>
              <a:buChar char="l"/>
            </a:pPr>
            <a:endParaRPr lang="en-US" altLang="ja-JP" dirty="0"/>
          </a:p>
        </p:txBody>
      </p:sp>
      <p:sp>
        <p:nvSpPr>
          <p:cNvPr id="5" name="下矢印 3">
            <a:extLst>
              <a:ext uri="{FF2B5EF4-FFF2-40B4-BE49-F238E27FC236}">
                <a16:creationId xmlns:a16="http://schemas.microsoft.com/office/drawing/2014/main" id="{E5C37373-4087-4A94-B8F9-D01753F0F717}"/>
              </a:ext>
            </a:extLst>
          </p:cNvPr>
          <p:cNvSpPr/>
          <p:nvPr/>
        </p:nvSpPr>
        <p:spPr>
          <a:xfrm>
            <a:off x="5793823" y="4828604"/>
            <a:ext cx="604348" cy="604348"/>
          </a:xfrm>
          <a:prstGeom prst="downArrow">
            <a:avLst/>
          </a:prstGeom>
          <a:solidFill>
            <a:schemeClr val="tx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3" name="テキスト ボックス 2">
            <a:extLst>
              <a:ext uri="{FF2B5EF4-FFF2-40B4-BE49-F238E27FC236}">
                <a16:creationId xmlns:a16="http://schemas.microsoft.com/office/drawing/2014/main" id="{2385AABE-38EB-4AD4-B6B3-A2084425944E}"/>
              </a:ext>
            </a:extLst>
          </p:cNvPr>
          <p:cNvSpPr txBox="1"/>
          <p:nvPr/>
        </p:nvSpPr>
        <p:spPr>
          <a:xfrm>
            <a:off x="1530013" y="5608102"/>
            <a:ext cx="9131969" cy="646331"/>
          </a:xfrm>
          <a:prstGeom prst="rect">
            <a:avLst/>
          </a:prstGeom>
          <a:noFill/>
        </p:spPr>
        <p:txBody>
          <a:bodyPr wrap="square" rtlCol="0">
            <a:spAutoFit/>
          </a:bodyPr>
          <a:lstStyle/>
          <a:p>
            <a:r>
              <a:rPr lang="ja-JP" altLang="en-US" sz="3600" dirty="0"/>
              <a:t>直感的で理解しやすい学習ソフトウェアの開発</a:t>
            </a:r>
          </a:p>
        </p:txBody>
      </p:sp>
    </p:spTree>
    <p:extLst>
      <p:ext uri="{BB962C8B-B14F-4D97-AF65-F5344CB8AC3E}">
        <p14:creationId xmlns:p14="http://schemas.microsoft.com/office/powerpoint/2010/main" val="3775827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F5D4BD1-D0A6-48C5-B83B-19A0275A48A8}"/>
              </a:ext>
            </a:extLst>
          </p:cNvPr>
          <p:cNvSpPr>
            <a:spLocks noGrp="1"/>
          </p:cNvSpPr>
          <p:nvPr>
            <p:ph type="title"/>
          </p:nvPr>
        </p:nvSpPr>
        <p:spPr/>
        <p:txBody>
          <a:bodyPr/>
          <a:lstStyle/>
          <a:p>
            <a:r>
              <a:rPr kumimoji="1" lang="ja-JP" altLang="en-US" dirty="0"/>
              <a:t>日本手話</a:t>
            </a:r>
          </a:p>
        </p:txBody>
      </p:sp>
      <p:sp>
        <p:nvSpPr>
          <p:cNvPr id="3" name="コンテンツ プレースホルダー 2">
            <a:extLst>
              <a:ext uri="{FF2B5EF4-FFF2-40B4-BE49-F238E27FC236}">
                <a16:creationId xmlns:a16="http://schemas.microsoft.com/office/drawing/2014/main" id="{FD4F6D6D-94A0-4535-9D1A-058CBC0FC65D}"/>
              </a:ext>
            </a:extLst>
          </p:cNvPr>
          <p:cNvSpPr>
            <a:spLocks noGrp="1"/>
          </p:cNvSpPr>
          <p:nvPr>
            <p:ph idx="1"/>
          </p:nvPr>
        </p:nvSpPr>
        <p:spPr>
          <a:xfrm>
            <a:off x="838200" y="1820864"/>
            <a:ext cx="10515600" cy="2847390"/>
          </a:xfrm>
        </p:spPr>
        <p:txBody>
          <a:bodyPr>
            <a:normAutofit/>
          </a:bodyPr>
          <a:lstStyle/>
          <a:p>
            <a:pPr>
              <a:buFont typeface="Wingdings" panose="05000000000000000000" pitchFamily="2" charset="2"/>
              <a:buChar char="l"/>
            </a:pPr>
            <a:r>
              <a:rPr kumimoji="1" lang="ja-JP" altLang="en-US" dirty="0"/>
              <a:t>聴覚障害者がコミュニケーションを取るために</a:t>
            </a:r>
            <a:r>
              <a:rPr lang="en-US" altLang="ja-JP" dirty="0"/>
              <a:t>		</a:t>
            </a:r>
            <a:r>
              <a:rPr lang="ja-JP" altLang="en-US" dirty="0"/>
              <a:t>　　　</a:t>
            </a:r>
            <a:r>
              <a:rPr kumimoji="1" lang="ja-JP" altLang="en-US" dirty="0"/>
              <a:t>生み出された日本語の手話の一つ</a:t>
            </a:r>
            <a:endParaRPr lang="en-US" altLang="ja-JP" dirty="0"/>
          </a:p>
          <a:p>
            <a:pPr>
              <a:buFont typeface="Wingdings" panose="05000000000000000000" pitchFamily="2" charset="2"/>
              <a:buChar char="l"/>
            </a:pPr>
            <a:r>
              <a:rPr kumimoji="1" lang="ja-JP" altLang="en-US" dirty="0"/>
              <a:t>日本語対応手話と比較して、独自の語順ルールをもちテンポが良い</a:t>
            </a:r>
            <a:endParaRPr kumimoji="1" lang="en-US" altLang="ja-JP" dirty="0"/>
          </a:p>
          <a:p>
            <a:pPr>
              <a:buFont typeface="Wingdings" panose="05000000000000000000" pitchFamily="2" charset="2"/>
              <a:buChar char="l"/>
            </a:pPr>
            <a:endParaRPr kumimoji="1" lang="en-US" altLang="ja-JP" dirty="0"/>
          </a:p>
          <a:p>
            <a:pPr>
              <a:buFont typeface="Wingdings" panose="05000000000000000000" pitchFamily="2" charset="2"/>
              <a:buChar char="l"/>
            </a:pPr>
            <a:endParaRPr kumimoji="1" lang="ja-JP" altLang="en-US" dirty="0"/>
          </a:p>
        </p:txBody>
      </p:sp>
      <p:sp>
        <p:nvSpPr>
          <p:cNvPr id="7" name="楕円 6">
            <a:extLst>
              <a:ext uri="{FF2B5EF4-FFF2-40B4-BE49-F238E27FC236}">
                <a16:creationId xmlns:a16="http://schemas.microsoft.com/office/drawing/2014/main" id="{0FCB0D08-E737-456B-9F0A-E0BFB80F3BCB}"/>
              </a:ext>
            </a:extLst>
          </p:cNvPr>
          <p:cNvSpPr/>
          <p:nvPr/>
        </p:nvSpPr>
        <p:spPr>
          <a:xfrm>
            <a:off x="2954359" y="3983998"/>
            <a:ext cx="1278223" cy="891802"/>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ja-JP" altLang="en-US" sz="2800" dirty="0">
                <a:solidFill>
                  <a:schemeClr val="tx1">
                    <a:lumMod val="95000"/>
                    <a:lumOff val="5000"/>
                  </a:schemeClr>
                </a:solidFill>
              </a:rPr>
              <a:t>手話</a:t>
            </a:r>
          </a:p>
        </p:txBody>
      </p:sp>
      <p:sp>
        <p:nvSpPr>
          <p:cNvPr id="8" name="楕円 7">
            <a:extLst>
              <a:ext uri="{FF2B5EF4-FFF2-40B4-BE49-F238E27FC236}">
                <a16:creationId xmlns:a16="http://schemas.microsoft.com/office/drawing/2014/main" id="{70E6F201-735C-4CAF-8D32-247D2D9420CE}"/>
              </a:ext>
            </a:extLst>
          </p:cNvPr>
          <p:cNvSpPr/>
          <p:nvPr/>
        </p:nvSpPr>
        <p:spPr>
          <a:xfrm>
            <a:off x="4592052" y="3963860"/>
            <a:ext cx="1278223" cy="891802"/>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ja-JP" altLang="en-US" sz="2800" dirty="0">
                <a:solidFill>
                  <a:schemeClr val="tx1">
                    <a:lumMod val="95000"/>
                    <a:lumOff val="5000"/>
                  </a:schemeClr>
                </a:solidFill>
              </a:rPr>
              <a:t>上手</a:t>
            </a:r>
          </a:p>
        </p:txBody>
      </p:sp>
      <p:sp>
        <p:nvSpPr>
          <p:cNvPr id="9" name="楕円 8">
            <a:extLst>
              <a:ext uri="{FF2B5EF4-FFF2-40B4-BE49-F238E27FC236}">
                <a16:creationId xmlns:a16="http://schemas.microsoft.com/office/drawing/2014/main" id="{B811EFF3-BDCE-405E-A4C0-107A8E2F11CD}"/>
              </a:ext>
            </a:extLst>
          </p:cNvPr>
          <p:cNvSpPr/>
          <p:nvPr/>
        </p:nvSpPr>
        <p:spPr>
          <a:xfrm>
            <a:off x="6229745" y="3967957"/>
            <a:ext cx="1735160" cy="891802"/>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ja-JP" altLang="en-US" sz="2800" dirty="0">
                <a:solidFill>
                  <a:schemeClr val="tx1">
                    <a:lumMod val="95000"/>
                    <a:lumOff val="5000"/>
                  </a:schemeClr>
                </a:solidFill>
              </a:rPr>
              <a:t>あなた</a:t>
            </a:r>
          </a:p>
        </p:txBody>
      </p:sp>
      <p:sp>
        <p:nvSpPr>
          <p:cNvPr id="10" name="テキスト ボックス 9">
            <a:extLst>
              <a:ext uri="{FF2B5EF4-FFF2-40B4-BE49-F238E27FC236}">
                <a16:creationId xmlns:a16="http://schemas.microsoft.com/office/drawing/2014/main" id="{750B2E99-1C21-4861-B73C-8E96FC77198A}"/>
              </a:ext>
            </a:extLst>
          </p:cNvPr>
          <p:cNvSpPr txBox="1"/>
          <p:nvPr/>
        </p:nvSpPr>
        <p:spPr>
          <a:xfrm>
            <a:off x="4659687" y="4928291"/>
            <a:ext cx="1210588" cy="400110"/>
          </a:xfrm>
          <a:prstGeom prst="rect">
            <a:avLst/>
          </a:prstGeom>
          <a:noFill/>
        </p:spPr>
        <p:txBody>
          <a:bodyPr wrap="none" rtlCol="0">
            <a:spAutoFit/>
          </a:bodyPr>
          <a:lstStyle/>
          <a:p>
            <a:r>
              <a:rPr kumimoji="1" lang="ja-JP" altLang="en-US" sz="2000" dirty="0"/>
              <a:t>日本手話</a:t>
            </a:r>
          </a:p>
        </p:txBody>
      </p:sp>
      <p:sp>
        <p:nvSpPr>
          <p:cNvPr id="14" name="テキスト ボックス 13">
            <a:extLst>
              <a:ext uri="{FF2B5EF4-FFF2-40B4-BE49-F238E27FC236}">
                <a16:creationId xmlns:a16="http://schemas.microsoft.com/office/drawing/2014/main" id="{27D5FFFA-903E-4BE4-8E84-7488687957E8}"/>
              </a:ext>
            </a:extLst>
          </p:cNvPr>
          <p:cNvSpPr txBox="1"/>
          <p:nvPr/>
        </p:nvSpPr>
        <p:spPr>
          <a:xfrm>
            <a:off x="4358882" y="6316961"/>
            <a:ext cx="1980029" cy="400110"/>
          </a:xfrm>
          <a:prstGeom prst="rect">
            <a:avLst/>
          </a:prstGeom>
          <a:noFill/>
        </p:spPr>
        <p:txBody>
          <a:bodyPr wrap="none" rtlCol="0">
            <a:spAutoFit/>
          </a:bodyPr>
          <a:lstStyle/>
          <a:p>
            <a:r>
              <a:rPr kumimoji="1" lang="ja-JP" altLang="en-US" sz="2000" dirty="0"/>
              <a:t>日本語対応手話</a:t>
            </a:r>
          </a:p>
        </p:txBody>
      </p:sp>
      <p:sp>
        <p:nvSpPr>
          <p:cNvPr id="15" name="楕円 14">
            <a:extLst>
              <a:ext uri="{FF2B5EF4-FFF2-40B4-BE49-F238E27FC236}">
                <a16:creationId xmlns:a16="http://schemas.microsoft.com/office/drawing/2014/main" id="{4F9E6D30-922B-4C46-B3DB-86A57976C37E}"/>
              </a:ext>
            </a:extLst>
          </p:cNvPr>
          <p:cNvSpPr/>
          <p:nvPr/>
        </p:nvSpPr>
        <p:spPr>
          <a:xfrm>
            <a:off x="3910866" y="5401031"/>
            <a:ext cx="891802" cy="891802"/>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ja-JP" altLang="en-US" sz="2800" dirty="0">
                <a:solidFill>
                  <a:schemeClr val="tx1">
                    <a:lumMod val="95000"/>
                    <a:lumOff val="5000"/>
                  </a:schemeClr>
                </a:solidFill>
              </a:rPr>
              <a:t>は</a:t>
            </a:r>
          </a:p>
        </p:txBody>
      </p:sp>
      <p:sp>
        <p:nvSpPr>
          <p:cNvPr id="16" name="楕円 15">
            <a:extLst>
              <a:ext uri="{FF2B5EF4-FFF2-40B4-BE49-F238E27FC236}">
                <a16:creationId xmlns:a16="http://schemas.microsoft.com/office/drawing/2014/main" id="{9B48E4A6-A87C-468A-B91F-9B3A5D97ADC4}"/>
              </a:ext>
            </a:extLst>
          </p:cNvPr>
          <p:cNvSpPr/>
          <p:nvPr/>
        </p:nvSpPr>
        <p:spPr>
          <a:xfrm>
            <a:off x="6338911" y="5382975"/>
            <a:ext cx="891802" cy="891802"/>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ja-JP" altLang="en-US" sz="2800" dirty="0">
                <a:solidFill>
                  <a:schemeClr val="tx1">
                    <a:lumMod val="95000"/>
                    <a:lumOff val="5000"/>
                  </a:schemeClr>
                </a:solidFill>
              </a:rPr>
              <a:t>が</a:t>
            </a:r>
          </a:p>
        </p:txBody>
      </p:sp>
      <p:sp>
        <p:nvSpPr>
          <p:cNvPr id="17" name="楕円 16">
            <a:extLst>
              <a:ext uri="{FF2B5EF4-FFF2-40B4-BE49-F238E27FC236}">
                <a16:creationId xmlns:a16="http://schemas.microsoft.com/office/drawing/2014/main" id="{BAC3264D-5209-43BF-A9FF-325E25534862}"/>
              </a:ext>
            </a:extLst>
          </p:cNvPr>
          <p:cNvSpPr/>
          <p:nvPr/>
        </p:nvSpPr>
        <p:spPr>
          <a:xfrm>
            <a:off x="2018998" y="5409319"/>
            <a:ext cx="1735160" cy="891802"/>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ja-JP" altLang="en-US" sz="2800" dirty="0">
                <a:solidFill>
                  <a:schemeClr val="tx1">
                    <a:lumMod val="95000"/>
                    <a:lumOff val="5000"/>
                  </a:schemeClr>
                </a:solidFill>
              </a:rPr>
              <a:t>あなた</a:t>
            </a:r>
          </a:p>
        </p:txBody>
      </p:sp>
      <p:sp>
        <p:nvSpPr>
          <p:cNvPr id="18" name="楕円 17">
            <a:extLst>
              <a:ext uri="{FF2B5EF4-FFF2-40B4-BE49-F238E27FC236}">
                <a16:creationId xmlns:a16="http://schemas.microsoft.com/office/drawing/2014/main" id="{8B4F0050-5849-4A71-9B25-41D5706244A1}"/>
              </a:ext>
            </a:extLst>
          </p:cNvPr>
          <p:cNvSpPr/>
          <p:nvPr/>
        </p:nvSpPr>
        <p:spPr>
          <a:xfrm>
            <a:off x="4959376" y="5382975"/>
            <a:ext cx="1278223" cy="891802"/>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ja-JP" altLang="en-US" sz="2800" dirty="0">
                <a:solidFill>
                  <a:schemeClr val="tx1">
                    <a:lumMod val="95000"/>
                    <a:lumOff val="5000"/>
                  </a:schemeClr>
                </a:solidFill>
              </a:rPr>
              <a:t>手話</a:t>
            </a:r>
          </a:p>
        </p:txBody>
      </p:sp>
      <p:sp>
        <p:nvSpPr>
          <p:cNvPr id="19" name="楕円 18">
            <a:extLst>
              <a:ext uri="{FF2B5EF4-FFF2-40B4-BE49-F238E27FC236}">
                <a16:creationId xmlns:a16="http://schemas.microsoft.com/office/drawing/2014/main" id="{E42E9511-BD2A-47EB-A23E-F01107266142}"/>
              </a:ext>
            </a:extLst>
          </p:cNvPr>
          <p:cNvSpPr/>
          <p:nvPr/>
        </p:nvSpPr>
        <p:spPr>
          <a:xfrm>
            <a:off x="7353863" y="5382975"/>
            <a:ext cx="1278223" cy="891802"/>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ja-JP" altLang="en-US" sz="2800" dirty="0">
                <a:solidFill>
                  <a:schemeClr val="tx1">
                    <a:lumMod val="95000"/>
                    <a:lumOff val="5000"/>
                  </a:schemeClr>
                </a:solidFill>
              </a:rPr>
              <a:t>上手</a:t>
            </a:r>
          </a:p>
        </p:txBody>
      </p:sp>
      <p:sp>
        <p:nvSpPr>
          <p:cNvPr id="20" name="楕円 19">
            <a:extLst>
              <a:ext uri="{FF2B5EF4-FFF2-40B4-BE49-F238E27FC236}">
                <a16:creationId xmlns:a16="http://schemas.microsoft.com/office/drawing/2014/main" id="{D6A75FAA-B303-4358-94C8-51912A10C82E}"/>
              </a:ext>
            </a:extLst>
          </p:cNvPr>
          <p:cNvSpPr/>
          <p:nvPr/>
        </p:nvSpPr>
        <p:spPr>
          <a:xfrm>
            <a:off x="8755236" y="5382975"/>
            <a:ext cx="1735160" cy="891802"/>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ja-JP" altLang="en-US" sz="2800" dirty="0">
                <a:solidFill>
                  <a:schemeClr val="tx1">
                    <a:lumMod val="95000"/>
                    <a:lumOff val="5000"/>
                  </a:schemeClr>
                </a:solidFill>
              </a:rPr>
              <a:t>ですね</a:t>
            </a:r>
          </a:p>
        </p:txBody>
      </p:sp>
      <p:sp>
        <p:nvSpPr>
          <p:cNvPr id="4" name="四角形: 角を丸くする 3">
            <a:extLst>
              <a:ext uri="{FF2B5EF4-FFF2-40B4-BE49-F238E27FC236}">
                <a16:creationId xmlns:a16="http://schemas.microsoft.com/office/drawing/2014/main" id="{D87EE141-9008-44BB-993B-7DF69FD3B2CF}"/>
              </a:ext>
            </a:extLst>
          </p:cNvPr>
          <p:cNvSpPr/>
          <p:nvPr/>
        </p:nvSpPr>
        <p:spPr>
          <a:xfrm>
            <a:off x="2478505" y="3862138"/>
            <a:ext cx="6027821" cy="1466264"/>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526447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F5D4BD1-D0A6-48C5-B83B-19A0275A48A8}"/>
              </a:ext>
            </a:extLst>
          </p:cNvPr>
          <p:cNvSpPr>
            <a:spLocks noGrp="1"/>
          </p:cNvSpPr>
          <p:nvPr>
            <p:ph type="title"/>
          </p:nvPr>
        </p:nvSpPr>
        <p:spPr/>
        <p:txBody>
          <a:bodyPr/>
          <a:lstStyle/>
          <a:p>
            <a:r>
              <a:rPr kumimoji="1" lang="ja-JP" altLang="en-US" dirty="0"/>
              <a:t>ハンドトラッキング</a:t>
            </a:r>
          </a:p>
        </p:txBody>
      </p:sp>
      <p:sp>
        <p:nvSpPr>
          <p:cNvPr id="3" name="コンテンツ プレースホルダー 2">
            <a:extLst>
              <a:ext uri="{FF2B5EF4-FFF2-40B4-BE49-F238E27FC236}">
                <a16:creationId xmlns:a16="http://schemas.microsoft.com/office/drawing/2014/main" id="{FD4F6D6D-94A0-4535-9D1A-058CBC0FC65D}"/>
              </a:ext>
            </a:extLst>
          </p:cNvPr>
          <p:cNvSpPr>
            <a:spLocks noGrp="1"/>
          </p:cNvSpPr>
          <p:nvPr>
            <p:ph idx="1"/>
          </p:nvPr>
        </p:nvSpPr>
        <p:spPr>
          <a:xfrm>
            <a:off x="838200" y="1820863"/>
            <a:ext cx="10515600" cy="1588911"/>
          </a:xfrm>
        </p:spPr>
        <p:txBody>
          <a:bodyPr>
            <a:normAutofit/>
          </a:bodyPr>
          <a:lstStyle/>
          <a:p>
            <a:pPr>
              <a:buFont typeface="Wingdings" panose="05000000000000000000" pitchFamily="2" charset="2"/>
              <a:buChar char="l"/>
            </a:pPr>
            <a:r>
              <a:rPr kumimoji="1" lang="en-US" altLang="ja-JP" sz="2800" dirty="0"/>
              <a:t>HMD</a:t>
            </a:r>
            <a:r>
              <a:rPr kumimoji="1" lang="ja-JP" altLang="en-US" sz="2800" dirty="0"/>
              <a:t>（</a:t>
            </a:r>
            <a:r>
              <a:rPr kumimoji="1" lang="en-US" altLang="ja-JP" sz="2800" dirty="0"/>
              <a:t>Head Mounted</a:t>
            </a:r>
            <a:r>
              <a:rPr lang="ja-JP" altLang="en-US" sz="2800" dirty="0"/>
              <a:t> </a:t>
            </a:r>
            <a:r>
              <a:rPr lang="en-US" altLang="ja-JP" sz="2800" dirty="0"/>
              <a:t>Display</a:t>
            </a:r>
            <a:r>
              <a:rPr kumimoji="1" lang="ja-JP" altLang="en-US" sz="2800" dirty="0"/>
              <a:t>）は</a:t>
            </a:r>
            <a:r>
              <a:rPr kumimoji="1" lang="en-US" altLang="ja-JP" sz="2800" dirty="0"/>
              <a:t>Oculus Quest</a:t>
            </a:r>
            <a:r>
              <a:rPr kumimoji="1" lang="ja-JP" altLang="en-US" sz="2800" dirty="0"/>
              <a:t>を使用</a:t>
            </a:r>
            <a:endParaRPr kumimoji="1" lang="en-US" altLang="ja-JP" sz="2800" dirty="0"/>
          </a:p>
          <a:p>
            <a:pPr>
              <a:buFont typeface="Wingdings" panose="05000000000000000000" pitchFamily="2" charset="2"/>
              <a:buChar char="l"/>
            </a:pPr>
            <a:r>
              <a:rPr kumimoji="1" lang="ja-JP" altLang="en-US" sz="2800" dirty="0"/>
              <a:t>ハンドトラッキングは</a:t>
            </a:r>
            <a:r>
              <a:rPr kumimoji="1" lang="en-US" altLang="ja-JP" sz="2800" dirty="0"/>
              <a:t>Oculus Quest</a:t>
            </a:r>
            <a:r>
              <a:rPr kumimoji="1" lang="ja-JP" altLang="en-US" sz="2800" dirty="0"/>
              <a:t>の機能として提供</a:t>
            </a:r>
            <a:endParaRPr kumimoji="1" lang="en-US" altLang="ja-JP" sz="2800" dirty="0"/>
          </a:p>
          <a:p>
            <a:pPr>
              <a:buFont typeface="Wingdings" panose="05000000000000000000" pitchFamily="2" charset="2"/>
              <a:buChar char="l"/>
            </a:pPr>
            <a:r>
              <a:rPr kumimoji="1" lang="en-US" altLang="ja-JP" sz="2800" dirty="0"/>
              <a:t>Facebook</a:t>
            </a:r>
            <a:r>
              <a:rPr kumimoji="1" lang="ja-JP" altLang="en-US" sz="2800" dirty="0"/>
              <a:t>より公開された開発者ツールを通じて利用</a:t>
            </a:r>
            <a:endParaRPr kumimoji="1" lang="en-US" altLang="ja-JP" sz="2800" dirty="0"/>
          </a:p>
          <a:p>
            <a:pPr>
              <a:buFont typeface="Wingdings" panose="05000000000000000000" pitchFamily="2" charset="2"/>
              <a:buChar char="l"/>
            </a:pPr>
            <a:endParaRPr lang="en-US" altLang="ja-JP" sz="2800" dirty="0"/>
          </a:p>
        </p:txBody>
      </p:sp>
      <p:sp>
        <p:nvSpPr>
          <p:cNvPr id="4" name="下矢印 3">
            <a:extLst>
              <a:ext uri="{FF2B5EF4-FFF2-40B4-BE49-F238E27FC236}">
                <a16:creationId xmlns:a16="http://schemas.microsoft.com/office/drawing/2014/main" id="{E28FBF97-D3B2-41FF-A7D7-DDC8AF9C5D56}"/>
              </a:ext>
            </a:extLst>
          </p:cNvPr>
          <p:cNvSpPr/>
          <p:nvPr/>
        </p:nvSpPr>
        <p:spPr>
          <a:xfrm rot="16200000">
            <a:off x="4295769" y="4592147"/>
            <a:ext cx="360040" cy="360040"/>
          </a:xfrm>
          <a:prstGeom prst="downArrow">
            <a:avLst/>
          </a:prstGeom>
          <a:solidFill>
            <a:schemeClr val="tx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5" name="下矢印 3">
            <a:extLst>
              <a:ext uri="{FF2B5EF4-FFF2-40B4-BE49-F238E27FC236}">
                <a16:creationId xmlns:a16="http://schemas.microsoft.com/office/drawing/2014/main" id="{E2DBAFA5-B144-4857-A24F-C5316D6D98B9}"/>
              </a:ext>
            </a:extLst>
          </p:cNvPr>
          <p:cNvSpPr/>
          <p:nvPr/>
        </p:nvSpPr>
        <p:spPr>
          <a:xfrm rot="16200000">
            <a:off x="8031707" y="4609909"/>
            <a:ext cx="360040" cy="360040"/>
          </a:xfrm>
          <a:prstGeom prst="downArrow">
            <a:avLst/>
          </a:prstGeom>
          <a:solidFill>
            <a:schemeClr val="tx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grpSp>
        <p:nvGrpSpPr>
          <p:cNvPr id="15" name="グループ化 14">
            <a:extLst>
              <a:ext uri="{FF2B5EF4-FFF2-40B4-BE49-F238E27FC236}">
                <a16:creationId xmlns:a16="http://schemas.microsoft.com/office/drawing/2014/main" id="{2583DC95-F21D-499C-AEEF-FE9E294BF1C2}"/>
              </a:ext>
            </a:extLst>
          </p:cNvPr>
          <p:cNvGrpSpPr/>
          <p:nvPr/>
        </p:nvGrpSpPr>
        <p:grpSpPr>
          <a:xfrm>
            <a:off x="143545" y="3609475"/>
            <a:ext cx="4079540" cy="2193794"/>
            <a:chOff x="7074569" y="1661704"/>
            <a:chExt cx="5117430" cy="2636756"/>
          </a:xfrm>
        </p:grpSpPr>
        <p:pic>
          <p:nvPicPr>
            <p:cNvPr id="9" name="図 8">
              <a:extLst>
                <a:ext uri="{FF2B5EF4-FFF2-40B4-BE49-F238E27FC236}">
                  <a16:creationId xmlns:a16="http://schemas.microsoft.com/office/drawing/2014/main" id="{B85298D5-C8A2-4368-A823-3E13347B43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74569" y="1661704"/>
              <a:ext cx="5117430" cy="2636756"/>
            </a:xfrm>
            <a:prstGeom prst="rect">
              <a:avLst/>
            </a:prstGeom>
          </p:spPr>
        </p:pic>
        <p:sp>
          <p:nvSpPr>
            <p:cNvPr id="10" name="正方形/長方形 9">
              <a:extLst>
                <a:ext uri="{FF2B5EF4-FFF2-40B4-BE49-F238E27FC236}">
                  <a16:creationId xmlns:a16="http://schemas.microsoft.com/office/drawing/2014/main" id="{CFF7B22B-ACFB-4F98-B13C-ED78275C4CF3}"/>
                </a:ext>
              </a:extLst>
            </p:cNvPr>
            <p:cNvSpPr/>
            <p:nvPr/>
          </p:nvSpPr>
          <p:spPr>
            <a:xfrm>
              <a:off x="8507327" y="2641599"/>
              <a:ext cx="1611232" cy="402389"/>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1600" dirty="0"/>
                <a:t>赤外線カメラ</a:t>
              </a:r>
            </a:p>
          </p:txBody>
        </p:sp>
        <p:sp>
          <p:nvSpPr>
            <p:cNvPr id="11" name="楕円 10">
              <a:extLst>
                <a:ext uri="{FF2B5EF4-FFF2-40B4-BE49-F238E27FC236}">
                  <a16:creationId xmlns:a16="http://schemas.microsoft.com/office/drawing/2014/main" id="{4B9399AD-7A6B-43EA-8CE2-B904BF27A661}"/>
                </a:ext>
              </a:extLst>
            </p:cNvPr>
            <p:cNvSpPr/>
            <p:nvPr/>
          </p:nvSpPr>
          <p:spPr>
            <a:xfrm>
              <a:off x="7423151" y="2028825"/>
              <a:ext cx="374649" cy="374649"/>
            </a:xfrm>
            <a:prstGeom prst="ellipse">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楕円 11">
              <a:extLst>
                <a:ext uri="{FF2B5EF4-FFF2-40B4-BE49-F238E27FC236}">
                  <a16:creationId xmlns:a16="http://schemas.microsoft.com/office/drawing/2014/main" id="{02EB559A-5EF3-455A-A1D5-58FE6743F0AB}"/>
                </a:ext>
              </a:extLst>
            </p:cNvPr>
            <p:cNvSpPr/>
            <p:nvPr/>
          </p:nvSpPr>
          <p:spPr>
            <a:xfrm>
              <a:off x="11271251" y="2162420"/>
              <a:ext cx="374649" cy="374649"/>
            </a:xfrm>
            <a:prstGeom prst="ellipse">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楕円 12">
              <a:extLst>
                <a:ext uri="{FF2B5EF4-FFF2-40B4-BE49-F238E27FC236}">
                  <a16:creationId xmlns:a16="http://schemas.microsoft.com/office/drawing/2014/main" id="{19220367-6705-45A7-8123-AB8A756FC28F}"/>
                </a:ext>
              </a:extLst>
            </p:cNvPr>
            <p:cNvSpPr/>
            <p:nvPr/>
          </p:nvSpPr>
          <p:spPr>
            <a:xfrm>
              <a:off x="10718801" y="3876651"/>
              <a:ext cx="253999" cy="267189"/>
            </a:xfrm>
            <a:prstGeom prst="ellipse">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楕円 13">
              <a:extLst>
                <a:ext uri="{FF2B5EF4-FFF2-40B4-BE49-F238E27FC236}">
                  <a16:creationId xmlns:a16="http://schemas.microsoft.com/office/drawing/2014/main" id="{929BF9AE-A9A8-41CE-B075-935ECCC7FDD5}"/>
                </a:ext>
              </a:extLst>
            </p:cNvPr>
            <p:cNvSpPr/>
            <p:nvPr/>
          </p:nvSpPr>
          <p:spPr>
            <a:xfrm>
              <a:off x="8102577" y="3736131"/>
              <a:ext cx="260398" cy="260400"/>
            </a:xfrm>
            <a:prstGeom prst="ellipse">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6" name="テキスト ボックス 15">
            <a:extLst>
              <a:ext uri="{FF2B5EF4-FFF2-40B4-BE49-F238E27FC236}">
                <a16:creationId xmlns:a16="http://schemas.microsoft.com/office/drawing/2014/main" id="{6333FC3D-6ABC-4A65-8CE9-E71F9935C63A}"/>
              </a:ext>
            </a:extLst>
          </p:cNvPr>
          <p:cNvSpPr txBox="1"/>
          <p:nvPr/>
        </p:nvSpPr>
        <p:spPr>
          <a:xfrm>
            <a:off x="48629" y="6108715"/>
            <a:ext cx="4339650" cy="400110"/>
          </a:xfrm>
          <a:prstGeom prst="rect">
            <a:avLst/>
          </a:prstGeom>
          <a:noFill/>
        </p:spPr>
        <p:txBody>
          <a:bodyPr wrap="none" rtlCol="0">
            <a:spAutoFit/>
          </a:bodyPr>
          <a:lstStyle/>
          <a:p>
            <a:r>
              <a:rPr kumimoji="1" lang="en-US" altLang="ja-JP" sz="2000" dirty="0"/>
              <a:t>HMD</a:t>
            </a:r>
            <a:r>
              <a:rPr kumimoji="1" lang="ja-JP" altLang="en-US" sz="2000" dirty="0"/>
              <a:t>の四隅の赤外線カメラで手を検出</a:t>
            </a:r>
            <a:endParaRPr kumimoji="1" lang="en-US" altLang="ja-JP" sz="2000" dirty="0"/>
          </a:p>
        </p:txBody>
      </p:sp>
      <p:sp>
        <p:nvSpPr>
          <p:cNvPr id="17" name="テキスト ボックス 16">
            <a:extLst>
              <a:ext uri="{FF2B5EF4-FFF2-40B4-BE49-F238E27FC236}">
                <a16:creationId xmlns:a16="http://schemas.microsoft.com/office/drawing/2014/main" id="{2669A9DE-B469-4229-860A-249F385E4B7D}"/>
              </a:ext>
            </a:extLst>
          </p:cNvPr>
          <p:cNvSpPr txBox="1"/>
          <p:nvPr/>
        </p:nvSpPr>
        <p:spPr>
          <a:xfrm>
            <a:off x="4418566" y="6109309"/>
            <a:ext cx="3871573" cy="400110"/>
          </a:xfrm>
          <a:prstGeom prst="rect">
            <a:avLst/>
          </a:prstGeom>
          <a:noFill/>
        </p:spPr>
        <p:txBody>
          <a:bodyPr wrap="none" rtlCol="0">
            <a:spAutoFit/>
          </a:bodyPr>
          <a:lstStyle/>
          <a:p>
            <a:r>
              <a:rPr kumimoji="1" lang="ja-JP" altLang="en-US" sz="2000" dirty="0"/>
              <a:t>指の関節角度を推定、手指を認識</a:t>
            </a:r>
            <a:endParaRPr kumimoji="1" lang="en-US" altLang="ja-JP" sz="2000" dirty="0"/>
          </a:p>
        </p:txBody>
      </p:sp>
      <p:sp>
        <p:nvSpPr>
          <p:cNvPr id="18" name="テキスト ボックス 17">
            <a:extLst>
              <a:ext uri="{FF2B5EF4-FFF2-40B4-BE49-F238E27FC236}">
                <a16:creationId xmlns:a16="http://schemas.microsoft.com/office/drawing/2014/main" id="{8C2194EA-DF40-42F8-9AFB-C9335AD90AC3}"/>
              </a:ext>
            </a:extLst>
          </p:cNvPr>
          <p:cNvSpPr txBox="1"/>
          <p:nvPr/>
        </p:nvSpPr>
        <p:spPr>
          <a:xfrm>
            <a:off x="8694568" y="5954827"/>
            <a:ext cx="3012363" cy="707886"/>
          </a:xfrm>
          <a:prstGeom prst="rect">
            <a:avLst/>
          </a:prstGeom>
          <a:noFill/>
        </p:spPr>
        <p:txBody>
          <a:bodyPr wrap="none" rtlCol="0">
            <a:spAutoFit/>
          </a:bodyPr>
          <a:lstStyle/>
          <a:p>
            <a:r>
              <a:rPr lang="ja-JP" altLang="en-US" sz="2000" dirty="0"/>
              <a:t>ゲームエンジン上に表現、</a:t>
            </a:r>
            <a:endParaRPr lang="en-US" altLang="ja-JP" sz="2000" dirty="0"/>
          </a:p>
          <a:p>
            <a:r>
              <a:rPr lang="ja-JP" altLang="en-US" sz="2000" dirty="0"/>
              <a:t>手指３Ｄモデルを利用</a:t>
            </a:r>
            <a:endParaRPr kumimoji="1" lang="ja-JP" altLang="en-US" sz="2000" dirty="0"/>
          </a:p>
        </p:txBody>
      </p:sp>
      <p:pic>
        <p:nvPicPr>
          <p:cNvPr id="19" name="図 18">
            <a:extLst>
              <a:ext uri="{FF2B5EF4-FFF2-40B4-BE49-F238E27FC236}">
                <a16:creationId xmlns:a16="http://schemas.microsoft.com/office/drawing/2014/main" id="{751ED164-0566-472E-91F5-4D67E67A11B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39136" y="3662645"/>
            <a:ext cx="3194472" cy="2193794"/>
          </a:xfrm>
          <a:prstGeom prst="rect">
            <a:avLst/>
          </a:prstGeom>
        </p:spPr>
      </p:pic>
      <p:sp>
        <p:nvSpPr>
          <p:cNvPr id="20" name="テキスト ボックス 19">
            <a:extLst>
              <a:ext uri="{FF2B5EF4-FFF2-40B4-BE49-F238E27FC236}">
                <a16:creationId xmlns:a16="http://schemas.microsoft.com/office/drawing/2014/main" id="{4F1C0DF0-C483-4866-8BD9-03F2197D6927}"/>
              </a:ext>
            </a:extLst>
          </p:cNvPr>
          <p:cNvSpPr txBox="1"/>
          <p:nvPr/>
        </p:nvSpPr>
        <p:spPr>
          <a:xfrm>
            <a:off x="4354918" y="5836484"/>
            <a:ext cx="3801105" cy="276999"/>
          </a:xfrm>
          <a:prstGeom prst="rect">
            <a:avLst/>
          </a:prstGeom>
          <a:noFill/>
        </p:spPr>
        <p:txBody>
          <a:bodyPr wrap="none" rtlCol="0">
            <a:spAutoFit/>
          </a:bodyPr>
          <a:lstStyle/>
          <a:p>
            <a:r>
              <a:rPr kumimoji="1" lang="ja-JP" altLang="en-US" sz="1200" dirty="0"/>
              <a:t>出典：</a:t>
            </a:r>
            <a:r>
              <a:rPr kumimoji="1" lang="en-US" altLang="ja-JP" sz="1200" dirty="0"/>
              <a:t> https://www.youtube.com/watch?v=5_bVkbG1ZCo</a:t>
            </a:r>
          </a:p>
        </p:txBody>
      </p:sp>
      <p:pic>
        <p:nvPicPr>
          <p:cNvPr id="22" name="図 21">
            <a:extLst>
              <a:ext uri="{FF2B5EF4-FFF2-40B4-BE49-F238E27FC236}">
                <a16:creationId xmlns:a16="http://schemas.microsoft.com/office/drawing/2014/main" id="{0B3D10E2-DE58-445E-90ED-1A178DD7E5E4}"/>
              </a:ext>
            </a:extLst>
          </p:cNvPr>
          <p:cNvPicPr>
            <a:picLocks noChangeAspect="1"/>
          </p:cNvPicPr>
          <p:nvPr/>
        </p:nvPicPr>
        <p:blipFill rotWithShape="1">
          <a:blip r:embed="rId5">
            <a:extLst>
              <a:ext uri="{28A0092B-C50C-407E-A947-70E740481C1C}">
                <a14:useLocalDpi xmlns:a14="http://schemas.microsoft.com/office/drawing/2010/main" val="0"/>
              </a:ext>
            </a:extLst>
          </a:blip>
          <a:srcRect l="13972" t="47368" r="4328" b="6702"/>
          <a:stretch/>
        </p:blipFill>
        <p:spPr>
          <a:xfrm>
            <a:off x="8469470" y="3705874"/>
            <a:ext cx="3578985" cy="2011980"/>
          </a:xfrm>
          <a:prstGeom prst="rect">
            <a:avLst/>
          </a:prstGeom>
        </p:spPr>
      </p:pic>
      <p:sp>
        <p:nvSpPr>
          <p:cNvPr id="6" name="正方形/長方形 5">
            <a:extLst>
              <a:ext uri="{FF2B5EF4-FFF2-40B4-BE49-F238E27FC236}">
                <a16:creationId xmlns:a16="http://schemas.microsoft.com/office/drawing/2014/main" id="{0060D5FA-8061-4C44-9D64-89E0261CDBBB}"/>
              </a:ext>
            </a:extLst>
          </p:cNvPr>
          <p:cNvSpPr/>
          <p:nvPr/>
        </p:nvSpPr>
        <p:spPr>
          <a:xfrm>
            <a:off x="4753907" y="4549134"/>
            <a:ext cx="1670955" cy="539607"/>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1600" dirty="0"/>
              <a:t>赤外線カメラ上で認識した手指</a:t>
            </a:r>
          </a:p>
        </p:txBody>
      </p:sp>
    </p:spTree>
    <p:extLst>
      <p:ext uri="{BB962C8B-B14F-4D97-AF65-F5344CB8AC3E}">
        <p14:creationId xmlns:p14="http://schemas.microsoft.com/office/powerpoint/2010/main" val="2519541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F5D4BD1-D0A6-48C5-B83B-19A0275A48A8}"/>
              </a:ext>
            </a:extLst>
          </p:cNvPr>
          <p:cNvSpPr>
            <a:spLocks noGrp="1"/>
          </p:cNvSpPr>
          <p:nvPr>
            <p:ph type="title"/>
          </p:nvPr>
        </p:nvSpPr>
        <p:spPr/>
        <p:txBody>
          <a:bodyPr/>
          <a:lstStyle/>
          <a:p>
            <a:r>
              <a:rPr kumimoji="1" lang="ja-JP" altLang="en-US" dirty="0"/>
              <a:t>動作の様子</a:t>
            </a:r>
          </a:p>
        </p:txBody>
      </p:sp>
      <p:pic>
        <p:nvPicPr>
          <p:cNvPr id="9" name="handmov2">
            <a:hlinkClick r:id="" action="ppaction://media"/>
            <a:extLst>
              <a:ext uri="{FF2B5EF4-FFF2-40B4-BE49-F238E27FC236}">
                <a16:creationId xmlns:a16="http://schemas.microsoft.com/office/drawing/2014/main" id="{4A1D2E30-136F-4BA5-A2B1-5DA41F92AFD2}"/>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1666422" y="1600200"/>
            <a:ext cx="8859156" cy="4983161"/>
          </a:xfrm>
        </p:spPr>
      </p:pic>
    </p:spTree>
    <p:extLst>
      <p:ext uri="{BB962C8B-B14F-4D97-AF65-F5344CB8AC3E}">
        <p14:creationId xmlns:p14="http://schemas.microsoft.com/office/powerpoint/2010/main" val="255463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8276"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F5D4BD1-D0A6-48C5-B83B-19A0275A48A8}"/>
              </a:ext>
            </a:extLst>
          </p:cNvPr>
          <p:cNvSpPr>
            <a:spLocks noGrp="1"/>
          </p:cNvSpPr>
          <p:nvPr>
            <p:ph type="title"/>
          </p:nvPr>
        </p:nvSpPr>
        <p:spPr/>
        <p:txBody>
          <a:bodyPr/>
          <a:lstStyle/>
          <a:p>
            <a:r>
              <a:rPr kumimoji="1" lang="ja-JP" altLang="en-US" dirty="0"/>
              <a:t>学習モードの流れ</a:t>
            </a:r>
          </a:p>
        </p:txBody>
      </p:sp>
      <p:pic>
        <p:nvPicPr>
          <p:cNvPr id="4" name="図 3">
            <a:extLst>
              <a:ext uri="{FF2B5EF4-FFF2-40B4-BE49-F238E27FC236}">
                <a16:creationId xmlns:a16="http://schemas.microsoft.com/office/drawing/2014/main" id="{A30E10DC-8223-49AF-BD22-EF15E7221B05}"/>
              </a:ext>
            </a:extLst>
          </p:cNvPr>
          <p:cNvPicPr>
            <a:picLocks noChangeAspect="1"/>
          </p:cNvPicPr>
          <p:nvPr/>
        </p:nvPicPr>
        <p:blipFill>
          <a:blip r:embed="rId3"/>
          <a:stretch>
            <a:fillRect/>
          </a:stretch>
        </p:blipFill>
        <p:spPr>
          <a:xfrm>
            <a:off x="3322597" y="1874921"/>
            <a:ext cx="2342096" cy="2394288"/>
          </a:xfrm>
          <a:prstGeom prst="rect">
            <a:avLst/>
          </a:prstGeom>
        </p:spPr>
      </p:pic>
      <p:pic>
        <p:nvPicPr>
          <p:cNvPr id="5" name="図 4">
            <a:extLst>
              <a:ext uri="{FF2B5EF4-FFF2-40B4-BE49-F238E27FC236}">
                <a16:creationId xmlns:a16="http://schemas.microsoft.com/office/drawing/2014/main" id="{03886CE0-A49B-4373-90B1-BFFB8EA7103B}"/>
              </a:ext>
            </a:extLst>
          </p:cNvPr>
          <p:cNvPicPr>
            <a:picLocks noChangeAspect="1"/>
          </p:cNvPicPr>
          <p:nvPr/>
        </p:nvPicPr>
        <p:blipFill rotWithShape="1">
          <a:blip r:embed="rId4"/>
          <a:srcRect l="6867"/>
          <a:stretch/>
        </p:blipFill>
        <p:spPr>
          <a:xfrm>
            <a:off x="6279931" y="1874921"/>
            <a:ext cx="2411320" cy="2394286"/>
          </a:xfrm>
          <a:prstGeom prst="rect">
            <a:avLst/>
          </a:prstGeom>
        </p:spPr>
      </p:pic>
      <p:pic>
        <p:nvPicPr>
          <p:cNvPr id="6" name="図 5">
            <a:extLst>
              <a:ext uri="{FF2B5EF4-FFF2-40B4-BE49-F238E27FC236}">
                <a16:creationId xmlns:a16="http://schemas.microsoft.com/office/drawing/2014/main" id="{93838AD3-AAB1-4ABD-9187-1C3F1C211BE1}"/>
              </a:ext>
            </a:extLst>
          </p:cNvPr>
          <p:cNvPicPr>
            <a:picLocks noChangeAspect="1"/>
          </p:cNvPicPr>
          <p:nvPr/>
        </p:nvPicPr>
        <p:blipFill rotWithShape="1">
          <a:blip r:embed="rId5"/>
          <a:srcRect l="7167"/>
          <a:stretch/>
        </p:blipFill>
        <p:spPr>
          <a:xfrm>
            <a:off x="9325095" y="1874922"/>
            <a:ext cx="2663031" cy="2394284"/>
          </a:xfrm>
          <a:prstGeom prst="rect">
            <a:avLst/>
          </a:prstGeom>
        </p:spPr>
      </p:pic>
      <p:sp>
        <p:nvSpPr>
          <p:cNvPr id="7" name="下矢印 3">
            <a:extLst>
              <a:ext uri="{FF2B5EF4-FFF2-40B4-BE49-F238E27FC236}">
                <a16:creationId xmlns:a16="http://schemas.microsoft.com/office/drawing/2014/main" id="{DE5CDFB4-3924-4031-86A3-0A5B58A8A9E7}"/>
              </a:ext>
            </a:extLst>
          </p:cNvPr>
          <p:cNvSpPr/>
          <p:nvPr/>
        </p:nvSpPr>
        <p:spPr>
          <a:xfrm rot="16200000">
            <a:off x="5750451" y="2859505"/>
            <a:ext cx="425116" cy="425116"/>
          </a:xfrm>
          <a:prstGeom prst="downArrow">
            <a:avLst/>
          </a:prstGeom>
          <a:solidFill>
            <a:schemeClr val="tx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8" name="下矢印 3">
            <a:extLst>
              <a:ext uri="{FF2B5EF4-FFF2-40B4-BE49-F238E27FC236}">
                <a16:creationId xmlns:a16="http://schemas.microsoft.com/office/drawing/2014/main" id="{3C7F5644-9FC5-4755-88DB-0BBD6D9F3D10}"/>
              </a:ext>
            </a:extLst>
          </p:cNvPr>
          <p:cNvSpPr/>
          <p:nvPr/>
        </p:nvSpPr>
        <p:spPr>
          <a:xfrm rot="16200000">
            <a:off x="8814221" y="2859505"/>
            <a:ext cx="425116" cy="425116"/>
          </a:xfrm>
          <a:prstGeom prst="downArrow">
            <a:avLst/>
          </a:prstGeom>
          <a:solidFill>
            <a:schemeClr val="tx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pic>
        <p:nvPicPr>
          <p:cNvPr id="9" name="図 8">
            <a:extLst>
              <a:ext uri="{FF2B5EF4-FFF2-40B4-BE49-F238E27FC236}">
                <a16:creationId xmlns:a16="http://schemas.microsoft.com/office/drawing/2014/main" id="{AFD56E41-2D1C-40C8-8005-FF3FBF9F48B9}"/>
              </a:ext>
            </a:extLst>
          </p:cNvPr>
          <p:cNvPicPr>
            <a:picLocks noChangeAspect="1"/>
          </p:cNvPicPr>
          <p:nvPr/>
        </p:nvPicPr>
        <p:blipFill rotWithShape="1">
          <a:blip r:embed="rId6"/>
          <a:srcRect l="6608"/>
          <a:stretch/>
        </p:blipFill>
        <p:spPr>
          <a:xfrm>
            <a:off x="157680" y="1874924"/>
            <a:ext cx="2614478" cy="2394282"/>
          </a:xfrm>
          <a:prstGeom prst="rect">
            <a:avLst/>
          </a:prstGeom>
        </p:spPr>
      </p:pic>
      <p:sp>
        <p:nvSpPr>
          <p:cNvPr id="10" name="下矢印 3">
            <a:extLst>
              <a:ext uri="{FF2B5EF4-FFF2-40B4-BE49-F238E27FC236}">
                <a16:creationId xmlns:a16="http://schemas.microsoft.com/office/drawing/2014/main" id="{5096632E-DDDB-4670-BA15-32989BF0F6B8}"/>
              </a:ext>
            </a:extLst>
          </p:cNvPr>
          <p:cNvSpPr/>
          <p:nvPr/>
        </p:nvSpPr>
        <p:spPr>
          <a:xfrm rot="16200000">
            <a:off x="2809482" y="2851482"/>
            <a:ext cx="425116" cy="425116"/>
          </a:xfrm>
          <a:prstGeom prst="downArrow">
            <a:avLst/>
          </a:prstGeom>
          <a:solidFill>
            <a:schemeClr val="tx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11" name="テキスト ボックス 10">
            <a:extLst>
              <a:ext uri="{FF2B5EF4-FFF2-40B4-BE49-F238E27FC236}">
                <a16:creationId xmlns:a16="http://schemas.microsoft.com/office/drawing/2014/main" id="{52362541-6A4F-459E-94BD-42A25049661D}"/>
              </a:ext>
            </a:extLst>
          </p:cNvPr>
          <p:cNvSpPr txBox="1"/>
          <p:nvPr/>
        </p:nvSpPr>
        <p:spPr>
          <a:xfrm>
            <a:off x="678504" y="4561979"/>
            <a:ext cx="1620957" cy="523220"/>
          </a:xfrm>
          <a:prstGeom prst="rect">
            <a:avLst/>
          </a:prstGeom>
          <a:noFill/>
        </p:spPr>
        <p:txBody>
          <a:bodyPr wrap="none" rtlCol="0">
            <a:spAutoFit/>
          </a:bodyPr>
          <a:lstStyle/>
          <a:p>
            <a:r>
              <a:rPr kumimoji="1" lang="ja-JP" altLang="en-US" sz="2800" dirty="0"/>
              <a:t>学習開始</a:t>
            </a:r>
            <a:endParaRPr kumimoji="1" lang="en-US" altLang="ja-JP" sz="2800" dirty="0"/>
          </a:p>
        </p:txBody>
      </p:sp>
      <p:sp>
        <p:nvSpPr>
          <p:cNvPr id="12" name="テキスト ボックス 11">
            <a:extLst>
              <a:ext uri="{FF2B5EF4-FFF2-40B4-BE49-F238E27FC236}">
                <a16:creationId xmlns:a16="http://schemas.microsoft.com/office/drawing/2014/main" id="{55508A34-D919-4892-B75E-439C90D2ADD5}"/>
              </a:ext>
            </a:extLst>
          </p:cNvPr>
          <p:cNvSpPr txBox="1"/>
          <p:nvPr/>
        </p:nvSpPr>
        <p:spPr>
          <a:xfrm>
            <a:off x="3055610" y="4561979"/>
            <a:ext cx="2924198" cy="523220"/>
          </a:xfrm>
          <a:prstGeom prst="rect">
            <a:avLst/>
          </a:prstGeom>
          <a:noFill/>
        </p:spPr>
        <p:txBody>
          <a:bodyPr wrap="none" rtlCol="0">
            <a:spAutoFit/>
          </a:bodyPr>
          <a:lstStyle/>
          <a:p>
            <a:r>
              <a:rPr kumimoji="1" lang="ja-JP" altLang="en-US" sz="2800" dirty="0"/>
              <a:t>手本が表示される</a:t>
            </a:r>
            <a:endParaRPr kumimoji="1" lang="en-US" altLang="ja-JP" sz="2800" dirty="0"/>
          </a:p>
        </p:txBody>
      </p:sp>
      <p:sp>
        <p:nvSpPr>
          <p:cNvPr id="13" name="テキスト ボックス 12">
            <a:extLst>
              <a:ext uri="{FF2B5EF4-FFF2-40B4-BE49-F238E27FC236}">
                <a16:creationId xmlns:a16="http://schemas.microsoft.com/office/drawing/2014/main" id="{6399186F-7D67-4036-846E-6F77CEC60BFF}"/>
              </a:ext>
            </a:extLst>
          </p:cNvPr>
          <p:cNvSpPr txBox="1"/>
          <p:nvPr/>
        </p:nvSpPr>
        <p:spPr>
          <a:xfrm>
            <a:off x="6178201" y="4561979"/>
            <a:ext cx="2662908" cy="523220"/>
          </a:xfrm>
          <a:prstGeom prst="rect">
            <a:avLst/>
          </a:prstGeom>
          <a:noFill/>
        </p:spPr>
        <p:txBody>
          <a:bodyPr wrap="none" rtlCol="0">
            <a:spAutoFit/>
          </a:bodyPr>
          <a:lstStyle/>
          <a:p>
            <a:r>
              <a:rPr kumimoji="1" lang="ja-JP" altLang="en-US" sz="2800" dirty="0"/>
              <a:t>正解で色が変化</a:t>
            </a:r>
            <a:endParaRPr kumimoji="1" lang="en-US" altLang="ja-JP" sz="2800" dirty="0"/>
          </a:p>
        </p:txBody>
      </p:sp>
      <p:sp>
        <p:nvSpPr>
          <p:cNvPr id="14" name="テキスト ボックス 13">
            <a:extLst>
              <a:ext uri="{FF2B5EF4-FFF2-40B4-BE49-F238E27FC236}">
                <a16:creationId xmlns:a16="http://schemas.microsoft.com/office/drawing/2014/main" id="{82042A33-DB8B-4B82-A91D-525E154EDCC1}"/>
              </a:ext>
            </a:extLst>
          </p:cNvPr>
          <p:cNvSpPr txBox="1"/>
          <p:nvPr/>
        </p:nvSpPr>
        <p:spPr>
          <a:xfrm>
            <a:off x="9870195" y="4548865"/>
            <a:ext cx="1620957" cy="523220"/>
          </a:xfrm>
          <a:prstGeom prst="rect">
            <a:avLst/>
          </a:prstGeom>
          <a:noFill/>
        </p:spPr>
        <p:txBody>
          <a:bodyPr wrap="none" rtlCol="0">
            <a:spAutoFit/>
          </a:bodyPr>
          <a:lstStyle/>
          <a:p>
            <a:r>
              <a:rPr kumimoji="1" lang="ja-JP" altLang="en-US" sz="2800" dirty="0"/>
              <a:t>学習終了</a:t>
            </a:r>
            <a:endParaRPr kumimoji="1" lang="en-US" altLang="ja-JP" sz="2800" dirty="0"/>
          </a:p>
        </p:txBody>
      </p:sp>
    </p:spTree>
    <p:extLst>
      <p:ext uri="{BB962C8B-B14F-4D97-AF65-F5344CB8AC3E}">
        <p14:creationId xmlns:p14="http://schemas.microsoft.com/office/powerpoint/2010/main" val="25032873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F5D4BD1-D0A6-48C5-B83B-19A0275A48A8}"/>
              </a:ext>
            </a:extLst>
          </p:cNvPr>
          <p:cNvSpPr>
            <a:spLocks noGrp="1"/>
          </p:cNvSpPr>
          <p:nvPr>
            <p:ph type="title"/>
          </p:nvPr>
        </p:nvSpPr>
        <p:spPr/>
        <p:txBody>
          <a:bodyPr/>
          <a:lstStyle/>
          <a:p>
            <a:r>
              <a:rPr kumimoji="1" lang="ja-JP" altLang="en-US" dirty="0"/>
              <a:t>手形状の認識</a:t>
            </a:r>
          </a:p>
        </p:txBody>
      </p:sp>
      <p:sp>
        <p:nvSpPr>
          <p:cNvPr id="3" name="コンテンツ プレースホルダー 2">
            <a:extLst>
              <a:ext uri="{FF2B5EF4-FFF2-40B4-BE49-F238E27FC236}">
                <a16:creationId xmlns:a16="http://schemas.microsoft.com/office/drawing/2014/main" id="{FD4F6D6D-94A0-4535-9D1A-058CBC0FC65D}"/>
              </a:ext>
            </a:extLst>
          </p:cNvPr>
          <p:cNvSpPr>
            <a:spLocks noGrp="1"/>
          </p:cNvSpPr>
          <p:nvPr>
            <p:ph idx="1"/>
          </p:nvPr>
        </p:nvSpPr>
        <p:spPr/>
        <p:txBody>
          <a:bodyPr>
            <a:normAutofit/>
          </a:bodyPr>
          <a:lstStyle/>
          <a:p>
            <a:pPr>
              <a:buFont typeface="Wingdings" panose="05000000000000000000" pitchFamily="2" charset="2"/>
              <a:buChar char="l"/>
            </a:pPr>
            <a:endParaRPr kumimoji="1" lang="ja-JP" altLang="en-US" sz="2800" dirty="0"/>
          </a:p>
        </p:txBody>
      </p:sp>
    </p:spTree>
    <p:extLst>
      <p:ext uri="{BB962C8B-B14F-4D97-AF65-F5344CB8AC3E}">
        <p14:creationId xmlns:p14="http://schemas.microsoft.com/office/powerpoint/2010/main" val="2898618649"/>
      </p:ext>
    </p:extLst>
  </p:cSld>
  <p:clrMapOvr>
    <a:masterClrMapping/>
  </p:clrMapOvr>
</p:sld>
</file>

<file path=ppt/theme/theme1.xml><?xml version="1.0" encoding="utf-8"?>
<a:theme xmlns:a="http://schemas.openxmlformats.org/drawingml/2006/main" name="Blank">
  <a:themeElements>
    <a:clrScheme name="Office">
      <a:dk1>
        <a:sysClr val="windowText" lastClr="000000"/>
      </a:dk1>
      <a:lt1>
        <a:sysClr val="window" lastClr="FFFFFF"/>
      </a:lt1>
      <a:dk2>
        <a:srgbClr val="6E747A"/>
      </a:dk2>
      <a:lt2>
        <a:srgbClr val="E7E6E6"/>
      </a:lt2>
      <a:accent1>
        <a:srgbClr val="5B9BD5"/>
      </a:accent1>
      <a:accent2>
        <a:srgbClr val="ED7D31"/>
      </a:accent2>
      <a:accent3>
        <a:srgbClr val="A5A5A5"/>
      </a:accent3>
      <a:accent4>
        <a:srgbClr val="FFC000"/>
      </a:accent4>
      <a:accent5>
        <a:srgbClr val="4472C4"/>
      </a:accent5>
      <a:accent6>
        <a:srgbClr val="70AD47"/>
      </a:accent6>
      <a:hlink>
        <a:srgbClr val="085296"/>
      </a:hlink>
      <a:folHlink>
        <a:srgbClr val="993366"/>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イオン</Template>
  <TotalTime>938</TotalTime>
  <Words>785</Words>
  <Application>Microsoft Office PowerPoint</Application>
  <PresentationFormat>ワイド画面</PresentationFormat>
  <Paragraphs>103</Paragraphs>
  <Slides>11</Slides>
  <Notes>8</Notes>
  <HiddenSlides>0</HiddenSlides>
  <MMClips>1</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11</vt:i4>
      </vt:variant>
    </vt:vector>
  </HeadingPairs>
  <TitlesOfParts>
    <vt:vector size="18" baseType="lpstr">
      <vt:lpstr>ＭＳ Ｐゴシック</vt:lpstr>
      <vt:lpstr>游ゴシック</vt:lpstr>
      <vt:lpstr>Arial</vt:lpstr>
      <vt:lpstr>Calibri</vt:lpstr>
      <vt:lpstr>Century</vt:lpstr>
      <vt:lpstr>Wingdings</vt:lpstr>
      <vt:lpstr>Blank</vt:lpstr>
      <vt:lpstr>ハンドトラッキング機能搭載HMDを　用いた手話学習支援ツールの検討</vt:lpstr>
      <vt:lpstr>本研究の背景</vt:lpstr>
      <vt:lpstr>本研究の背景</vt:lpstr>
      <vt:lpstr>本研究の目的</vt:lpstr>
      <vt:lpstr>日本手話</vt:lpstr>
      <vt:lpstr>ハンドトラッキング</vt:lpstr>
      <vt:lpstr>動作の様子</vt:lpstr>
      <vt:lpstr>学習モードの流れ</vt:lpstr>
      <vt:lpstr>手形状の認識</vt:lpstr>
      <vt:lpstr>課題・今後の方針</vt:lpstr>
      <vt:lpstr>課題・今後の方針</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ハンドトラッキング機能搭載HMDを用いた手話学習支援ツールの検討</dc:title>
  <dc:creator>赤葉　亮太</dc:creator>
  <cp:lastModifiedBy>赤葉　亮太</cp:lastModifiedBy>
  <cp:revision>272</cp:revision>
  <dcterms:created xsi:type="dcterms:W3CDTF">2020-11-07T03:20:35Z</dcterms:created>
  <dcterms:modified xsi:type="dcterms:W3CDTF">2020-11-11T09:13:58Z</dcterms:modified>
</cp:coreProperties>
</file>